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26" r:id="rId2"/>
    <p:sldId id="339" r:id="rId3"/>
    <p:sldId id="341" r:id="rId4"/>
    <p:sldId id="338" r:id="rId5"/>
    <p:sldId id="327" r:id="rId6"/>
    <p:sldId id="340" r:id="rId7"/>
    <p:sldId id="342" r:id="rId8"/>
    <p:sldId id="343" r:id="rId9"/>
    <p:sldId id="344" r:id="rId10"/>
    <p:sldId id="345" r:id="rId11"/>
    <p:sldId id="371" r:id="rId12"/>
    <p:sldId id="333" r:id="rId13"/>
    <p:sldId id="359" r:id="rId14"/>
    <p:sldId id="373" r:id="rId15"/>
    <p:sldId id="372" r:id="rId16"/>
    <p:sldId id="374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93" r:id="rId28"/>
    <p:sldId id="392" r:id="rId29"/>
    <p:sldId id="394" r:id="rId30"/>
    <p:sldId id="390" r:id="rId31"/>
    <p:sldId id="389" r:id="rId32"/>
    <p:sldId id="391" r:id="rId33"/>
    <p:sldId id="332" r:id="rId34"/>
    <p:sldId id="395" r:id="rId35"/>
    <p:sldId id="396" r:id="rId36"/>
    <p:sldId id="397" r:id="rId37"/>
    <p:sldId id="398" r:id="rId3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A029F50-EF4A-4A1E-8174-DB2E9803B580}">
          <p14:sldIdLst>
            <p14:sldId id="326"/>
            <p14:sldId id="339"/>
            <p14:sldId id="341"/>
            <p14:sldId id="338"/>
            <p14:sldId id="327"/>
          </p14:sldIdLst>
        </p14:section>
        <p14:section name="Methods (SLAM)" id="{3375BE86-73E6-42D1-9F8F-C3350BB86A33}">
          <p14:sldIdLst>
            <p14:sldId id="340"/>
            <p14:sldId id="342"/>
            <p14:sldId id="343"/>
            <p14:sldId id="344"/>
            <p14:sldId id="345"/>
          </p14:sldIdLst>
        </p14:section>
        <p14:section name="General Planning" id="{2CB59F66-16D8-4466-9106-05DA27663559}">
          <p14:sldIdLst>
            <p14:sldId id="371"/>
            <p14:sldId id="333"/>
            <p14:sldId id="359"/>
            <p14:sldId id="373"/>
            <p14:sldId id="372"/>
            <p14:sldId id="374"/>
            <p14:sldId id="379"/>
            <p14:sldId id="380"/>
            <p14:sldId id="381"/>
            <p14:sldId id="382"/>
          </p14:sldIdLst>
        </p14:section>
        <p14:section name="Specific Objective" id="{590F9678-4F7B-4FCC-B7E3-B0AF89BF658B}">
          <p14:sldIdLst>
            <p14:sldId id="383"/>
            <p14:sldId id="384"/>
            <p14:sldId id="385"/>
            <p14:sldId id="386"/>
            <p14:sldId id="387"/>
          </p14:sldIdLst>
        </p14:section>
        <p14:section name="Expiramental Evaluation" id="{5115D5B2-91BA-426A-A20D-0183D7B72B73}">
          <p14:sldIdLst>
            <p14:sldId id="388"/>
            <p14:sldId id="393"/>
            <p14:sldId id="392"/>
            <p14:sldId id="394"/>
            <p14:sldId id="390"/>
            <p14:sldId id="389"/>
            <p14:sldId id="391"/>
          </p14:sldIdLst>
        </p14:section>
        <p14:section name="Our Implementation" id="{E28C446F-4F8B-4204-B305-8D1467AB7405}">
          <p14:sldIdLst>
            <p14:sldId id="332"/>
          </p14:sldIdLst>
        </p14:section>
        <p14:section name="Possible Extensions" id="{012ABD80-6D1B-4A53-9C3A-33567AD51C2D}">
          <p14:sldIdLst>
            <p14:sldId id="395"/>
            <p14:sldId id="396"/>
            <p14:sldId id="397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53E152-F115-08FD-47BA-9A76032AF7A0}" name="Alon Spinner" initials="AS" userId="Alon Spinn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FF"/>
    <a:srgbClr val="30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621" autoAdjust="0"/>
  </p:normalViewPr>
  <p:slideViewPr>
    <p:cSldViewPr snapToGrid="0">
      <p:cViewPr varScale="1">
        <p:scale>
          <a:sx n="87" d="100"/>
          <a:sy n="87" d="100"/>
        </p:scale>
        <p:origin x="14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8502C-62B7-4354-8386-9460B48F9555}" type="datetimeFigureOut">
              <a:rPr lang="en-IL" smtClean="0"/>
              <a:t>06/13/2022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2CEF2-90AD-4B3C-952B-C78CFED6D1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5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128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UAV in an unknown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716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Action Space: </a:t>
            </a:r>
          </a:p>
          <a:p>
            <a:r>
              <a:rPr lang="en-US" dirty="0"/>
              <a:t>The machine does not involve searching over the action space, but optimizing over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8847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(1) </a:t>
                </a:r>
                <a:r>
                  <a:rPr lang="en-US" sz="1200" dirty="0"/>
                  <a:t>The control update is preformed in a continuous domain and can be realized using different optimization techniques. In the paper the method that used is a simple gradient method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US" sz="12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(1) </a:t>
                </a:r>
                <a:r>
                  <a:rPr lang="en-US" sz="1200" dirty="0"/>
                  <a:t>The control update is preformed in a continuous domain and can be realized using different optimization techniques. In the paper the method that used is a simple gradient method to compute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𝑢_(𝑘:𝑘+𝐿−1)^⋆</a:t>
                </a:r>
                <a:r>
                  <a:rPr lang="en-US" sz="1200" dirty="0"/>
                  <a:t>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352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inner layer involve the computation of the Gaussian approximation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Whose mean value coincides with the MAP estimate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8637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inner layer involve the computation of the Gaussian approximation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Whose mean value coincides with the MAP estimate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413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7EF-CDE6-49CD-93EF-ACE7C193D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12E9C-EBE1-44FA-AEA8-8D5608117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335E-8358-4360-AFE6-FF1C135B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A1FB-453A-4C06-8A8F-212EA91A08F3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D7174-022C-4D04-A21F-941A767C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518E-B81D-4309-B862-BF66C1B5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055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C115-A262-4A77-B6D4-B9941B07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B8C93-9DF2-48A7-860F-EFEDF3AC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CE32-6394-4AE2-819A-2F6F6E3D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2D46-953D-4093-8E5E-3186632D28E1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30A9-2AF4-4611-ACB5-E518E485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1B9B-E27B-4EAD-B228-0CD0143F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0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0F087-BA28-4C07-8101-D40FAD3FB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AEFB-7E65-4894-91AC-D8B413681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8E96-38B8-499E-9604-2197231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53A2-59D4-452B-A69D-CB052AA16907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E54A6-E118-4E5E-9594-7C616BB8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19CD-B80E-4342-AF4F-E7CC4A4A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88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FA96-4EBC-41FD-B854-45A6C77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4B8-7CE1-4D35-993E-D11A0C63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BA38-BE24-4516-B9DB-F0A91ACB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C340-9F2C-4C46-9386-7AF4D5BFA317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C358-86C6-4BFA-A8CE-33D947CF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5069-244D-4BC3-B1FC-23D3E3DC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007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A437-5417-4EDD-A8D8-1552DF33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06443-F7FF-4E36-8204-8A68BFC00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C23C-F613-4800-9681-27D958ED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A2B1B-1765-4C52-8046-832DFFEC5B33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67845-1658-432A-8249-44FE1689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D1AD4-564B-444D-8BD4-5133EF75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4070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0780-CADC-4874-953C-B81992E7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ED82-4E1D-42E3-8964-51C82AFF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9E53A-E095-4C5C-9F77-D6836759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080B-16E8-4020-80D9-F9D4B2E3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821B8-2EFD-46F5-B2B4-F6D7FFB0A1FB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D69A-8DE6-4A79-BF84-EE9A5C68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29C3-BB2A-429C-B3F3-10FC1C32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579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BA68-F417-4242-AB17-8B6896E7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87087-B73B-4B74-939C-7EC68BF51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35624-AC15-4DC4-8034-3D4ADAE3E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7C18C-4956-4DC8-99C1-49F7496A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6E96B-5C19-4D23-BC6B-FDC544952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AF289-4986-4C8E-AA13-9330687A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C509-8313-4D34-A5E4-190FBA890714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3DDCC-7B6A-4E02-8DDD-4BBA6214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054C-ED52-40D0-BBAE-B132CE3C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1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5A12-C18D-4E16-B7B3-919E4EEE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50237-95FC-4383-8561-F12AA078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688F-81F2-4DF7-8A63-9388C228F82F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1781B-E34E-45E8-81DC-9C25D4E9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DE28E-A227-4F08-A73E-A42DA237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84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1CCCE-7671-4476-B259-A12AEEFE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F33E2-9BCE-4CAF-947E-F2E3502203AF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50E37-EC55-428C-A987-6C460BEF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7C2DF-F69A-4169-BE3C-95FB2A3C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4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6A53-1897-4501-8707-DA7C0DB3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6309-619C-4E42-8FE0-59E60A20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1EBF7-A094-4D90-9846-D1420F52B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BB36D-D246-4231-A07B-B7AD6FC2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F50-B0A3-4D7F-9A0A-2BF17ADCD2E3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A5A05-E07D-4D91-99F0-394BBC02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07BC-D321-4670-8EAF-81D5BAFB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672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6FB5-04E1-40A9-B6D8-F820CFEE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529DC-78C8-4EE5-9EDD-437643F1E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BEAF-BEDE-4B00-8999-2ABFE4985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6FA76-4FB9-433C-A23B-97060D4D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0824E-E528-4343-A440-FC331B536273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CEE56-4A42-415D-A7A0-C3C03481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09207-B17F-45DA-8493-2627F0E3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415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8ECAE-2082-4C5D-974F-57E8C5BE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BF9D3-2DAB-4BE2-8E47-5F97FA51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6E71-B810-4DCD-A201-C64FACF81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DBB54-1346-421F-A1A2-17A7AD885EF8}" type="datetime8">
              <a:rPr lang="en-IL" smtClean="0"/>
              <a:t>06/13/2022 09:13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F9EF2-CF32-486F-9F1F-752166DD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9FAE-6179-441E-96E4-98A4D7CA0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594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9F9D3-418E-4240-84C8-52A8AD6C8A83}"/>
              </a:ext>
            </a:extLst>
          </p:cNvPr>
          <p:cNvSpPr txBox="1"/>
          <p:nvPr/>
        </p:nvSpPr>
        <p:spPr>
          <a:xfrm>
            <a:off x="4367223" y="5644991"/>
            <a:ext cx="3272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Dan and Alon</a:t>
            </a:r>
            <a:endParaRPr lang="en-IL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ADF10A-2ACF-46FD-82DC-6AB497DC0BB3}"/>
              </a:ext>
            </a:extLst>
          </p:cNvPr>
          <p:cNvGrpSpPr/>
          <p:nvPr/>
        </p:nvGrpSpPr>
        <p:grpSpPr>
          <a:xfrm>
            <a:off x="1371827" y="1213009"/>
            <a:ext cx="9328944" cy="2215991"/>
            <a:chOff x="2216727" y="1801091"/>
            <a:chExt cx="9328944" cy="22159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49E188-E585-4476-82D4-3FC060532333}"/>
                </a:ext>
              </a:extLst>
            </p:cNvPr>
            <p:cNvSpPr txBox="1"/>
            <p:nvPr/>
          </p:nvSpPr>
          <p:spPr>
            <a:xfrm>
              <a:off x="2216727" y="1801091"/>
              <a:ext cx="899701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Planning in the Continuous Domain: a Generalized</a:t>
              </a:r>
            </a:p>
            <a:p>
              <a:pPr algn="ctr"/>
              <a:r>
                <a:rPr lang="en-US" sz="3200" dirty="0"/>
                <a:t>Belief Space Approach for Autonomous Navigation in</a:t>
              </a:r>
            </a:p>
            <a:p>
              <a:pPr algn="ctr"/>
              <a:r>
                <a:rPr lang="en-US" sz="3200" dirty="0"/>
                <a:t>Unknown Environments</a:t>
              </a:r>
              <a:endParaRPr lang="en-IL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46966B-E7F5-4DF2-B770-E8EBB2620C28}"/>
                </a:ext>
              </a:extLst>
            </p:cNvPr>
            <p:cNvSpPr txBox="1"/>
            <p:nvPr/>
          </p:nvSpPr>
          <p:spPr>
            <a:xfrm>
              <a:off x="2404178" y="3370751"/>
              <a:ext cx="9141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Vadim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Indelman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Luca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Carlone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, and Frank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Dellaert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International Journal of Robotics Research </a:t>
              </a:r>
              <a:r>
                <a:rPr lang="en-US" b="0" i="1" dirty="0">
                  <a:solidFill>
                    <a:srgbClr val="373737"/>
                  </a:solidFill>
                  <a:effectLst/>
                  <a:latin typeface="Helvetica Neue"/>
                </a:rPr>
                <a:t>- 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2015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5CA7C-F343-4793-AAAC-28FDE1F0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</a:t>
            </a:fld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01091-7170-1AAA-6868-2EA37D7956F3}"/>
              </a:ext>
            </a:extLst>
          </p:cNvPr>
          <p:cNvSpPr txBox="1"/>
          <p:nvPr/>
        </p:nvSpPr>
        <p:spPr>
          <a:xfrm>
            <a:off x="2704371" y="4431010"/>
            <a:ext cx="7025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Indelman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V.,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Carlone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L., and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Dellaert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F. (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2014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). Planning under uncertainty in the continuous domain: a generalized belief space approach. In IEEE Intl. Conf. on Robotics and Automation (ICRA).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D21D0-CE8E-D05E-63B2-94FBCBC40AAA}"/>
              </a:ext>
            </a:extLst>
          </p:cNvPr>
          <p:cNvSpPr txBox="1"/>
          <p:nvPr/>
        </p:nvSpPr>
        <p:spPr>
          <a:xfrm>
            <a:off x="2554491" y="3740948"/>
            <a:ext cx="7538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Indelman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V.,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Carlone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L., and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Dellaert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F. (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2013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). Towards planning in generalized belief space. In Proc. of the Intl.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Symp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of Robotics Research (ISRR).</a:t>
            </a:r>
          </a:p>
        </p:txBody>
      </p:sp>
    </p:spTree>
    <p:extLst>
      <p:ext uri="{BB962C8B-B14F-4D97-AF65-F5344CB8AC3E}">
        <p14:creationId xmlns:p14="http://schemas.microsoft.com/office/powerpoint/2010/main" val="4146258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C6CF3-A614-250C-95CC-08983777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10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563D7-66D4-B57D-2AA2-9602307B59E4}"/>
              </a:ext>
            </a:extLst>
          </p:cNvPr>
          <p:cNvSpPr txBox="1"/>
          <p:nvPr/>
        </p:nvSpPr>
        <p:spPr>
          <a:xfrm>
            <a:off x="432686" y="415884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EA339D-DFCE-CEA4-0928-402932FCABCD}"/>
                  </a:ext>
                </a:extLst>
              </p:cNvPr>
              <p:cNvSpPr txBox="1"/>
              <p:nvPr/>
            </p:nvSpPr>
            <p:spPr>
              <a:xfrm>
                <a:off x="-257381" y="2111572"/>
                <a:ext cx="6097836" cy="2281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EA339D-DFCE-CEA4-0928-402932FCA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381" y="2111572"/>
                <a:ext cx="6097836" cy="2281650"/>
              </a:xfrm>
              <a:prstGeom prst="rect">
                <a:avLst/>
              </a:prstGeom>
              <a:blipFill>
                <a:blip r:embed="rId2"/>
                <a:stretch>
                  <a:fillRect b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B70E4-65E8-62B6-299F-4B45FFE76254}"/>
              </a:ext>
            </a:extLst>
          </p:cNvPr>
          <p:cNvGrpSpPr/>
          <p:nvPr/>
        </p:nvGrpSpPr>
        <p:grpSpPr>
          <a:xfrm rot="20703344">
            <a:off x="758853" y="4673819"/>
            <a:ext cx="2362070" cy="1417242"/>
            <a:chOff x="607086" y="4798113"/>
            <a:chExt cx="3248665" cy="1949199"/>
          </a:xfrm>
        </p:grpSpPr>
        <p:pic>
          <p:nvPicPr>
            <p:cNvPr id="16" name="Picture 15" descr="A picture containing text, tool&#10;&#10;Description automatically generated">
              <a:extLst>
                <a:ext uri="{FF2B5EF4-FFF2-40B4-BE49-F238E27FC236}">
                  <a16:creationId xmlns:a16="http://schemas.microsoft.com/office/drawing/2014/main" id="{8E0A2779-1C1A-45D1-94D9-8D5BD9A6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86" y="4798113"/>
              <a:ext cx="3248665" cy="19491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72364-7760-6D73-C791-4E228A805CF0}"/>
                </a:ext>
              </a:extLst>
            </p:cNvPr>
            <p:cNvSpPr txBox="1"/>
            <p:nvPr/>
          </p:nvSpPr>
          <p:spPr>
            <a:xfrm rot="21060723">
              <a:off x="1196590" y="5321112"/>
              <a:ext cx="2178347" cy="82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Do this until convergence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96F0C3-0DB4-5A3D-6284-6EC34CE067FD}"/>
                  </a:ext>
                </a:extLst>
              </p:cNvPr>
              <p:cNvSpPr txBox="1"/>
              <p:nvPr/>
            </p:nvSpPr>
            <p:spPr>
              <a:xfrm>
                <a:off x="4247512" y="1267948"/>
                <a:ext cx="3696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96F0C3-0DB4-5A3D-6284-6EC34CE06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512" y="1267948"/>
                <a:ext cx="3696973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6742F3-BBBD-FAD4-06BD-2F67D3BE0B91}"/>
              </a:ext>
            </a:extLst>
          </p:cNvPr>
          <p:cNvSpPr/>
          <p:nvPr/>
        </p:nvSpPr>
        <p:spPr>
          <a:xfrm>
            <a:off x="4247512" y="1762699"/>
            <a:ext cx="2604980" cy="2281650"/>
          </a:xfrm>
          <a:custGeom>
            <a:avLst/>
            <a:gdLst>
              <a:gd name="connsiteX0" fmla="*/ 0 w 1795750"/>
              <a:gd name="connsiteY0" fmla="*/ 2798284 h 2798284"/>
              <a:gd name="connsiteX1" fmla="*/ 583894 w 1795750"/>
              <a:gd name="connsiteY1" fmla="*/ 2269474 h 2798284"/>
              <a:gd name="connsiteX2" fmla="*/ 991518 w 1795750"/>
              <a:gd name="connsiteY2" fmla="*/ 1520328 h 2798284"/>
              <a:gd name="connsiteX3" fmla="*/ 1266940 w 1795750"/>
              <a:gd name="connsiteY3" fmla="*/ 594911 h 2798284"/>
              <a:gd name="connsiteX4" fmla="*/ 1795750 w 1795750"/>
              <a:gd name="connsiteY4" fmla="*/ 0 h 279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750" h="2798284">
                <a:moveTo>
                  <a:pt x="0" y="2798284"/>
                </a:moveTo>
                <a:cubicBezTo>
                  <a:pt x="209320" y="2640375"/>
                  <a:pt x="418641" y="2482467"/>
                  <a:pt x="583894" y="2269474"/>
                </a:cubicBezTo>
                <a:cubicBezTo>
                  <a:pt x="749147" y="2056481"/>
                  <a:pt x="877677" y="1799422"/>
                  <a:pt x="991518" y="1520328"/>
                </a:cubicBezTo>
                <a:cubicBezTo>
                  <a:pt x="1105359" y="1241234"/>
                  <a:pt x="1132901" y="848299"/>
                  <a:pt x="1266940" y="594911"/>
                </a:cubicBezTo>
                <a:cubicBezTo>
                  <a:pt x="1400979" y="341523"/>
                  <a:pt x="1598364" y="170761"/>
                  <a:pt x="1795750" y="0"/>
                </a:cubicBezTo>
              </a:path>
            </a:pathLst>
          </a:custGeom>
          <a:noFill/>
          <a:ln w="762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A1BC07-1E4D-3E87-4AB4-E8529412159A}"/>
                  </a:ext>
                </a:extLst>
              </p:cNvPr>
              <p:cNvSpPr txBox="1"/>
              <p:nvPr/>
            </p:nvSpPr>
            <p:spPr>
              <a:xfrm>
                <a:off x="8390263" y="2277075"/>
                <a:ext cx="2601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A1BC07-1E4D-3E87-4AB4-E85294121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263" y="2277075"/>
                <a:ext cx="26013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D40D1696-BA5A-06F1-7C6A-1DE1474084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7332" r="15033" b="1339"/>
          <a:stretch/>
        </p:blipFill>
        <p:spPr>
          <a:xfrm>
            <a:off x="5729956" y="3252397"/>
            <a:ext cx="3789627" cy="344611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7088248-C4E9-FC5A-07C9-5436B1D69879}"/>
              </a:ext>
            </a:extLst>
          </p:cNvPr>
          <p:cNvSpPr/>
          <p:nvPr/>
        </p:nvSpPr>
        <p:spPr>
          <a:xfrm flipH="1">
            <a:off x="7624770" y="1729613"/>
            <a:ext cx="639428" cy="818560"/>
          </a:xfrm>
          <a:custGeom>
            <a:avLst/>
            <a:gdLst>
              <a:gd name="connsiteX0" fmla="*/ 0 w 1795750"/>
              <a:gd name="connsiteY0" fmla="*/ 2798284 h 2798284"/>
              <a:gd name="connsiteX1" fmla="*/ 583894 w 1795750"/>
              <a:gd name="connsiteY1" fmla="*/ 2269474 h 2798284"/>
              <a:gd name="connsiteX2" fmla="*/ 991518 w 1795750"/>
              <a:gd name="connsiteY2" fmla="*/ 1520328 h 2798284"/>
              <a:gd name="connsiteX3" fmla="*/ 1266940 w 1795750"/>
              <a:gd name="connsiteY3" fmla="*/ 594911 h 2798284"/>
              <a:gd name="connsiteX4" fmla="*/ 1795750 w 1795750"/>
              <a:gd name="connsiteY4" fmla="*/ 0 h 279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750" h="2798284">
                <a:moveTo>
                  <a:pt x="0" y="2798284"/>
                </a:moveTo>
                <a:cubicBezTo>
                  <a:pt x="209320" y="2640375"/>
                  <a:pt x="418641" y="2482467"/>
                  <a:pt x="583894" y="2269474"/>
                </a:cubicBezTo>
                <a:cubicBezTo>
                  <a:pt x="749147" y="2056481"/>
                  <a:pt x="877677" y="1799422"/>
                  <a:pt x="991518" y="1520328"/>
                </a:cubicBezTo>
                <a:cubicBezTo>
                  <a:pt x="1105359" y="1241234"/>
                  <a:pt x="1132901" y="848299"/>
                  <a:pt x="1266940" y="594911"/>
                </a:cubicBezTo>
                <a:cubicBezTo>
                  <a:pt x="1400979" y="341523"/>
                  <a:pt x="1598364" y="170761"/>
                  <a:pt x="1795750" y="0"/>
                </a:cubicBezTo>
              </a:path>
            </a:pathLst>
          </a:custGeom>
          <a:noFill/>
          <a:ln w="762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78EB6-0E95-7F8E-766F-C2C4FE0F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11</a:t>
            </a:fld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3DB27D-B54E-2435-5D83-94DD38D06B70}"/>
              </a:ext>
            </a:extLst>
          </p:cNvPr>
          <p:cNvGrpSpPr/>
          <p:nvPr/>
        </p:nvGrpSpPr>
        <p:grpSpPr>
          <a:xfrm>
            <a:off x="913330" y="1650663"/>
            <a:ext cx="11197686" cy="2454474"/>
            <a:chOff x="2001046" y="4494845"/>
            <a:chExt cx="8492471" cy="18615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A7D4EE-8890-79EC-D16E-2BE98C513A65}"/>
                </a:ext>
              </a:extLst>
            </p:cNvPr>
            <p:cNvSpPr/>
            <p:nvPr/>
          </p:nvSpPr>
          <p:spPr>
            <a:xfrm>
              <a:off x="4579785" y="4494845"/>
              <a:ext cx="3114937" cy="186150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7F2A03C-16FA-9835-7173-EDAC4B5CF508}"/>
                </a:ext>
              </a:extLst>
            </p:cNvPr>
            <p:cNvCxnSpPr/>
            <p:nvPr/>
          </p:nvCxnSpPr>
          <p:spPr>
            <a:xfrm>
              <a:off x="3128791" y="5374396"/>
              <a:ext cx="139591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75272D-72C2-0F7B-53BB-E3E84A994635}"/>
                </a:ext>
              </a:extLst>
            </p:cNvPr>
            <p:cNvCxnSpPr/>
            <p:nvPr/>
          </p:nvCxnSpPr>
          <p:spPr>
            <a:xfrm>
              <a:off x="7781421" y="5374396"/>
              <a:ext cx="139591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42474B-30E6-39D2-F624-80F429D17E8E}"/>
                    </a:ext>
                  </a:extLst>
                </p:cNvPr>
                <p:cNvSpPr txBox="1"/>
                <p:nvPr/>
              </p:nvSpPr>
              <p:spPr>
                <a:xfrm>
                  <a:off x="2001046" y="5086057"/>
                  <a:ext cx="112774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𝑔𝑏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42474B-30E6-39D2-F624-80F429D17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1046" y="5086057"/>
                  <a:ext cx="1127745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092C565-6187-DB77-1A7E-39C99C8E33AE}"/>
                    </a:ext>
                  </a:extLst>
                </p:cNvPr>
                <p:cNvSpPr txBox="1"/>
                <p:nvPr/>
              </p:nvSpPr>
              <p:spPr>
                <a:xfrm>
                  <a:off x="9219963" y="5105916"/>
                  <a:ext cx="127355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092C565-6187-DB77-1A7E-39C99C8E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9963" y="5105916"/>
                  <a:ext cx="127355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340BAA-4976-E1F1-84C7-527BF3C7BE66}"/>
              </a:ext>
            </a:extLst>
          </p:cNvPr>
          <p:cNvSpPr txBox="1"/>
          <p:nvPr/>
        </p:nvSpPr>
        <p:spPr>
          <a:xfrm>
            <a:off x="362763" y="222433"/>
            <a:ext cx="850014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Planning in the Generalized Belief Space</a:t>
            </a:r>
            <a:endParaRPr 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9D9D39-2A2B-C7C1-A9B0-0277C708185E}"/>
                  </a:ext>
                </a:extLst>
              </p:cNvPr>
              <p:cNvSpPr txBox="1"/>
              <p:nvPr/>
            </p:nvSpPr>
            <p:spPr>
              <a:xfrm>
                <a:off x="3130560" y="4684117"/>
                <a:ext cx="59432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𝑔𝑏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9D9D39-2A2B-C7C1-A9B0-0277C708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560" y="4684117"/>
                <a:ext cx="59432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1D7A6-732E-C320-99EA-4F78A515204A}"/>
              </a:ext>
            </a:extLst>
          </p:cNvPr>
          <p:cNvSpPr/>
          <p:nvPr/>
        </p:nvSpPr>
        <p:spPr>
          <a:xfrm rot="1464886">
            <a:off x="4995497" y="2339007"/>
            <a:ext cx="2743200" cy="107778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Estimate of future state</a:t>
            </a:r>
            <a:endParaRPr lang="en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318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F11F-2972-9BAB-260A-81176BB4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12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E1ABC-4FDF-744E-DC31-5B5E92116794}"/>
              </a:ext>
            </a:extLst>
          </p:cNvPr>
          <p:cNvSpPr txBox="1"/>
          <p:nvPr/>
        </p:nvSpPr>
        <p:spPr>
          <a:xfrm>
            <a:off x="362763" y="222433"/>
            <a:ext cx="850014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Planning in the Generalized Belief Space</a:t>
            </a:r>
            <a:endParaRPr lang="he-IL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24061-6487-9856-FE47-D414DA2C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89" y="1273892"/>
            <a:ext cx="6173061" cy="68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ADECE-C6A1-6F04-026D-F28E05351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96" y="2640792"/>
            <a:ext cx="3875382" cy="662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BA8FC-948F-148D-D8DE-CD0FC31943E5}"/>
              </a:ext>
            </a:extLst>
          </p:cNvPr>
          <p:cNvSpPr txBox="1"/>
          <p:nvPr/>
        </p:nvSpPr>
        <p:spPr>
          <a:xfrm>
            <a:off x="5719654" y="1772676"/>
            <a:ext cx="57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88E11-C252-34D3-5AC4-4DBCFB6ED048}"/>
              </a:ext>
            </a:extLst>
          </p:cNvPr>
          <p:cNvSpPr txBox="1"/>
          <p:nvPr/>
        </p:nvSpPr>
        <p:spPr>
          <a:xfrm>
            <a:off x="7298800" y="1772676"/>
            <a:ext cx="735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296ED-B938-667D-005B-77D4E0E70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11"/>
          <a:stretch/>
        </p:blipFill>
        <p:spPr>
          <a:xfrm>
            <a:off x="1733550" y="3682439"/>
            <a:ext cx="8724900" cy="19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9908EE9-48BE-95AA-DF7A-6D63CA04E0C1}"/>
              </a:ext>
            </a:extLst>
          </p:cNvPr>
          <p:cNvSpPr txBox="1"/>
          <p:nvPr/>
        </p:nvSpPr>
        <p:spPr>
          <a:xfrm>
            <a:off x="3417044" y="4097017"/>
            <a:ext cx="4834590" cy="216056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68B58-A61A-A92C-E48A-7B7F55D3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13</a:t>
            </a:fld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CAEAC-60F6-9E8C-F916-4A34FD5C0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57" y="1320139"/>
            <a:ext cx="9702286" cy="1109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2E8FCD-DBF9-B93E-F88B-7CC8B07B2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57" y="2737378"/>
            <a:ext cx="9457957" cy="928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9CD273-D16D-24BC-9B85-6079130ECF05}"/>
              </a:ext>
            </a:extLst>
          </p:cNvPr>
          <p:cNvSpPr txBox="1"/>
          <p:nvPr/>
        </p:nvSpPr>
        <p:spPr>
          <a:xfrm>
            <a:off x="373780" y="470169"/>
            <a:ext cx="850014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Planning in the Generalized Belief Space</a:t>
            </a:r>
            <a:endParaRPr lang="he-I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81A6B2-FCF2-11CD-03CF-234CAD3C6674}"/>
              </a:ext>
            </a:extLst>
          </p:cNvPr>
          <p:cNvGrpSpPr/>
          <p:nvPr/>
        </p:nvGrpSpPr>
        <p:grpSpPr>
          <a:xfrm>
            <a:off x="680984" y="3863267"/>
            <a:ext cx="10694129" cy="2748038"/>
            <a:chOff x="1519184" y="3973437"/>
            <a:chExt cx="10694129" cy="274803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76F4D6-93AA-CD80-2E4C-FDEA6034BB17}"/>
                </a:ext>
              </a:extLst>
            </p:cNvPr>
            <p:cNvGrpSpPr/>
            <p:nvPr/>
          </p:nvGrpSpPr>
          <p:grpSpPr>
            <a:xfrm>
              <a:off x="1519184" y="3973437"/>
              <a:ext cx="10694129" cy="2748038"/>
              <a:chOff x="1519184" y="3973437"/>
              <a:chExt cx="10694129" cy="274803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D11B5F-B5F3-408F-7142-69498FC82CFA}"/>
                  </a:ext>
                </a:extLst>
              </p:cNvPr>
              <p:cNvSpPr/>
              <p:nvPr/>
            </p:nvSpPr>
            <p:spPr>
              <a:xfrm>
                <a:off x="4122917" y="3973437"/>
                <a:ext cx="5340854" cy="274803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B6E6BA8-DC49-92F0-B9FA-95E172CDA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6931" y="5774109"/>
                <a:ext cx="2078123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43E380C-C5FC-FCDA-D987-735276517EDF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 flipV="1">
                <a:off x="9089834" y="5264227"/>
                <a:ext cx="1857309" cy="23242"/>
              </a:xfrm>
              <a:prstGeom prst="straightConnector1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92F4D8-18B0-77CB-842A-DA9CADB2FB1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9184" y="5558665"/>
                    <a:ext cx="112774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𝑔𝑏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92F4D8-18B0-77CB-842A-DA9CADB2F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9184" y="5558665"/>
                    <a:ext cx="1127745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41" b="-1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439FDE4-5D1F-7839-1054-ECFE59D2F001}"/>
                      </a:ext>
                    </a:extLst>
                  </p:cNvPr>
                  <p:cNvSpPr txBox="1"/>
                  <p:nvPr/>
                </p:nvSpPr>
                <p:spPr>
                  <a:xfrm>
                    <a:off x="10939759" y="5015018"/>
                    <a:ext cx="1273554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439FDE4-5D1F-7839-1054-ECFE59D2F0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39759" y="5015018"/>
                    <a:ext cx="1273554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82CDFE6-521C-AC7F-30F8-DB7E0E880EDC}"/>
                    </a:ext>
                  </a:extLst>
                </p:cNvPr>
                <p:cNvSpPr/>
                <p:nvPr/>
              </p:nvSpPr>
              <p:spPr>
                <a:xfrm>
                  <a:off x="4645054" y="5017532"/>
                  <a:ext cx="4296579" cy="120083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Inner Layer: </a:t>
                  </a:r>
                </a:p>
                <a:p>
                  <a:r>
                    <a:rPr lang="en-US" dirty="0"/>
                    <a:t>	Computes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dirty="0"/>
                    <a:t> given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82CDFE6-521C-AC7F-30F8-DB7E0E880E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5054" y="5017532"/>
                  <a:ext cx="4296579" cy="1200839"/>
                </a:xfrm>
                <a:prstGeom prst="rect">
                  <a:avLst/>
                </a:prstGeom>
                <a:blipFill>
                  <a:blip r:embed="rId7"/>
                  <a:stretch>
                    <a:fillRect l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07662B-D34A-1D78-02B3-C7598E3F0473}"/>
                    </a:ext>
                  </a:extLst>
                </p:cNvPr>
                <p:cNvSpPr txBox="1"/>
                <p:nvPr/>
              </p:nvSpPr>
              <p:spPr>
                <a:xfrm>
                  <a:off x="4255244" y="4207187"/>
                  <a:ext cx="4206628" cy="742263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Outer Layer: </a:t>
                  </a:r>
                  <a:br>
                    <a:rPr lang="en-US" dirty="0">
                      <a:solidFill>
                        <a:schemeClr val="bg1"/>
                      </a:solidFill>
                    </a:rPr>
                  </a:br>
                  <a:r>
                    <a:rPr lang="en-US" dirty="0">
                      <a:solidFill>
                        <a:schemeClr val="bg1"/>
                      </a:solidFill>
                    </a:rPr>
                    <a:t>	Updates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dirty="0">
                      <a:solidFill>
                        <a:schemeClr val="bg1"/>
                      </a:solidFill>
                    </a:rPr>
                    <a:t> given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07662B-D34A-1D78-02B3-C7598E3F0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244" y="4207187"/>
                  <a:ext cx="4206628" cy="742263"/>
                </a:xfrm>
                <a:prstGeom prst="rect">
                  <a:avLst/>
                </a:prstGeom>
                <a:blipFill>
                  <a:blip r:embed="rId8"/>
                  <a:stretch>
                    <a:fillRect l="-1304" t="-4098" b="-7377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AE6DF9-0CA5-48A5-4911-FCE41E5CF598}"/>
              </a:ext>
            </a:extLst>
          </p:cNvPr>
          <p:cNvCxnSpPr>
            <a:cxnSpLocks/>
          </p:cNvCxnSpPr>
          <p:nvPr/>
        </p:nvCxnSpPr>
        <p:spPr>
          <a:xfrm flipV="1">
            <a:off x="6268598" y="4839280"/>
            <a:ext cx="507048" cy="60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26086E-119D-F100-37BA-147FC752AEA3}"/>
              </a:ext>
            </a:extLst>
          </p:cNvPr>
          <p:cNvCxnSpPr>
            <a:cxnSpLocks/>
          </p:cNvCxnSpPr>
          <p:nvPr/>
        </p:nvCxnSpPr>
        <p:spPr>
          <a:xfrm>
            <a:off x="5717754" y="4864525"/>
            <a:ext cx="1222873" cy="65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84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39DBC-7B02-EF36-FC1A-6B899274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14</a:t>
            </a:fld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F787A0-F459-1423-BEC2-587F38CD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15" y="1774324"/>
            <a:ext cx="4296375" cy="857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5AF66F-B478-4BC9-9021-D291ECB4DCA6}"/>
              </a:ext>
            </a:extLst>
          </p:cNvPr>
          <p:cNvSpPr txBox="1"/>
          <p:nvPr/>
        </p:nvSpPr>
        <p:spPr>
          <a:xfrm>
            <a:off x="373780" y="470169"/>
            <a:ext cx="852252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Outer Layer – Inference over the control</a:t>
            </a:r>
            <a:endParaRPr lang="he-IL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13DE3-3E47-FB3F-0836-D7B7CECC65B9}"/>
              </a:ext>
            </a:extLst>
          </p:cNvPr>
          <p:cNvSpPr txBox="1"/>
          <p:nvPr/>
        </p:nvSpPr>
        <p:spPr>
          <a:xfrm>
            <a:off x="484743" y="1369395"/>
            <a:ext cx="62685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Updating via Gradient Decent: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89E3A45-5D03-0015-90A6-B601C48BF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976" y="1207546"/>
            <a:ext cx="4255147" cy="1200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294675-6FFB-8FDB-7623-EED45D317148}"/>
                  </a:ext>
                </a:extLst>
              </p:cNvPr>
              <p:cNvSpPr txBox="1"/>
              <p:nvPr/>
            </p:nvSpPr>
            <p:spPr>
              <a:xfrm>
                <a:off x="196926" y="2704771"/>
                <a:ext cx="68442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- is the gradient of the objective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– suitable step size (positive value)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294675-6FFB-8FDB-7623-EED45D317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26" y="2704771"/>
                <a:ext cx="6844229" cy="769441"/>
              </a:xfrm>
              <a:prstGeom prst="rect">
                <a:avLst/>
              </a:prstGeom>
              <a:blipFill>
                <a:blip r:embed="rId5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F0F5A9-17FF-4A87-9694-B0D4D96C8857}"/>
                  </a:ext>
                </a:extLst>
              </p:cNvPr>
              <p:cNvSpPr txBox="1"/>
              <p:nvPr/>
            </p:nvSpPr>
            <p:spPr>
              <a:xfrm>
                <a:off x="484743" y="3411909"/>
                <a:ext cx="7847661" cy="970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Convergence Criteria: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2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200" dirty="0"/>
                  <a:t> 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F0F5A9-17FF-4A87-9694-B0D4D96C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3" y="3411909"/>
                <a:ext cx="7847661" cy="970458"/>
              </a:xfrm>
              <a:prstGeom prst="rect">
                <a:avLst/>
              </a:prstGeom>
              <a:blipFill>
                <a:blip r:embed="rId6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DD7297-D15D-73DC-47F7-0AF131C6FC77}"/>
                  </a:ext>
                </a:extLst>
              </p:cNvPr>
              <p:cNvSpPr txBox="1"/>
              <p:nvPr/>
            </p:nvSpPr>
            <p:spPr>
              <a:xfrm>
                <a:off x="838200" y="5708066"/>
                <a:ext cx="3291094" cy="640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DD7297-D15D-73DC-47F7-0AF131C6F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08066"/>
                <a:ext cx="3291094" cy="640560"/>
              </a:xfrm>
              <a:prstGeom prst="rect">
                <a:avLst/>
              </a:prstGeom>
              <a:blipFill>
                <a:blip r:embed="rId7"/>
                <a:stretch>
                  <a:fillRect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07A28E-AE5B-52FB-B27A-00F6B3350173}"/>
                  </a:ext>
                </a:extLst>
              </p:cNvPr>
              <p:cNvSpPr txBox="1"/>
              <p:nvPr/>
            </p:nvSpPr>
            <p:spPr>
              <a:xfrm>
                <a:off x="-487497" y="4856736"/>
                <a:ext cx="6097836" cy="745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07A28E-AE5B-52FB-B27A-00F6B3350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497" y="4856736"/>
                <a:ext cx="6097836" cy="7450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B7FD74-9171-EF2B-8430-F9D87A1E94D9}"/>
                  </a:ext>
                </a:extLst>
              </p:cNvPr>
              <p:cNvSpPr txBox="1"/>
              <p:nvPr/>
            </p:nvSpPr>
            <p:spPr>
              <a:xfrm>
                <a:off x="4750650" y="4791905"/>
                <a:ext cx="208294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B7FD74-9171-EF2B-8430-F9D87A1E9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650" y="4791905"/>
                <a:ext cx="2082943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3442E-130A-34A8-35CA-CBA8B0B26086}"/>
                  </a:ext>
                </a:extLst>
              </p:cNvPr>
              <p:cNvSpPr txBox="1"/>
              <p:nvPr/>
            </p:nvSpPr>
            <p:spPr>
              <a:xfrm>
                <a:off x="7454949" y="4789953"/>
                <a:ext cx="1561838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3442E-130A-34A8-35CA-CBA8B0B2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949" y="4789953"/>
                <a:ext cx="1561838" cy="14529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938DA2-2060-CE99-D6C1-7CF3CF2894DA}"/>
                  </a:ext>
                </a:extLst>
              </p:cNvPr>
              <p:cNvSpPr txBox="1"/>
              <p:nvPr/>
            </p:nvSpPr>
            <p:spPr>
              <a:xfrm>
                <a:off x="9638143" y="5508011"/>
                <a:ext cx="1472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938DA2-2060-CE99-D6C1-7CF3CF289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143" y="5508011"/>
                <a:ext cx="1472711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3E4DC-BB46-8C7E-9F73-23D4D9C54C21}"/>
              </a:ext>
            </a:extLst>
          </p:cNvPr>
          <p:cNvCxnSpPr/>
          <p:nvPr/>
        </p:nvCxnSpPr>
        <p:spPr>
          <a:xfrm flipH="1">
            <a:off x="8896306" y="5708066"/>
            <a:ext cx="633284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59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D4FD-84EB-BFD9-0140-C04A5357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15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06D8E-436B-4B59-46FE-0D875AA2592F}"/>
              </a:ext>
            </a:extLst>
          </p:cNvPr>
          <p:cNvSpPr txBox="1"/>
          <p:nvPr/>
        </p:nvSpPr>
        <p:spPr>
          <a:xfrm>
            <a:off x="373780" y="470169"/>
            <a:ext cx="6420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Inner Layer – Inference in GBS</a:t>
            </a:r>
            <a:endParaRPr lang="he-IL" sz="4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BF7F00-591B-44B2-7253-3C1D85AD2F82}"/>
              </a:ext>
            </a:extLst>
          </p:cNvPr>
          <p:cNvGrpSpPr/>
          <p:nvPr/>
        </p:nvGrpSpPr>
        <p:grpSpPr>
          <a:xfrm>
            <a:off x="659671" y="2342939"/>
            <a:ext cx="10694129" cy="2748038"/>
            <a:chOff x="680984" y="3863267"/>
            <a:chExt cx="10694129" cy="27480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7E01C2-FCB6-F249-697D-A43FBD006567}"/>
                </a:ext>
              </a:extLst>
            </p:cNvPr>
            <p:cNvSpPr txBox="1"/>
            <p:nvPr/>
          </p:nvSpPr>
          <p:spPr>
            <a:xfrm>
              <a:off x="3417044" y="4097017"/>
              <a:ext cx="4834590" cy="2160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B1654E9-6A27-E8EC-8143-1B24363A65F2}"/>
                </a:ext>
              </a:extLst>
            </p:cNvPr>
            <p:cNvGrpSpPr/>
            <p:nvPr/>
          </p:nvGrpSpPr>
          <p:grpSpPr>
            <a:xfrm>
              <a:off x="680984" y="3863267"/>
              <a:ext cx="10694129" cy="2748038"/>
              <a:chOff x="1519184" y="3973437"/>
              <a:chExt cx="10694129" cy="274803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99B8630-B88E-E24A-1892-F726E370EA17}"/>
                  </a:ext>
                </a:extLst>
              </p:cNvPr>
              <p:cNvGrpSpPr/>
              <p:nvPr/>
            </p:nvGrpSpPr>
            <p:grpSpPr>
              <a:xfrm>
                <a:off x="1519184" y="3973437"/>
                <a:ext cx="10694129" cy="2748038"/>
                <a:chOff x="1519184" y="3973437"/>
                <a:chExt cx="10694129" cy="2748038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56267ED-0CDF-8245-704A-BEE40BD534E6}"/>
                    </a:ext>
                  </a:extLst>
                </p:cNvPr>
                <p:cNvSpPr/>
                <p:nvPr/>
              </p:nvSpPr>
              <p:spPr>
                <a:xfrm>
                  <a:off x="4122917" y="3973437"/>
                  <a:ext cx="5340854" cy="2748038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2808A4B5-3D1F-151D-4F18-BE6870414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6931" y="5774109"/>
                  <a:ext cx="2078123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CF8244A3-6D09-0482-C9A9-BA85B0A90C92}"/>
                    </a:ext>
                  </a:extLst>
                </p:cNvPr>
                <p:cNvCxnSpPr>
                  <a:cxnSpLocks/>
                  <a:stCxn id="6" idx="3"/>
                </p:cNvCxnSpPr>
                <p:nvPr/>
              </p:nvCxnSpPr>
              <p:spPr>
                <a:xfrm flipV="1">
                  <a:off x="9089834" y="5264227"/>
                  <a:ext cx="1857309" cy="23242"/>
                </a:xfrm>
                <a:prstGeom prst="straightConnector1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634D3B2B-4721-6B96-5E4B-DAE5EF8886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84" y="5558665"/>
                      <a:ext cx="112774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𝑔𝑏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22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634D3B2B-4721-6B96-5E4B-DAE5EF8886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19184" y="5558665"/>
                      <a:ext cx="1127745" cy="43088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1549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0A7AE86-49A8-BAE3-2D55-386BDB3F1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39759" y="5015018"/>
                      <a:ext cx="12735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2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0A7AE86-49A8-BAE3-2D55-386BDB3F1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39759" y="5015018"/>
                      <a:ext cx="1273554" cy="43088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42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9D3A06F-7FFC-6F97-9FC7-35B866DFAF87}"/>
                      </a:ext>
                    </a:extLst>
                  </p:cNvPr>
                  <p:cNvSpPr/>
                  <p:nvPr/>
                </p:nvSpPr>
                <p:spPr>
                  <a:xfrm>
                    <a:off x="4645054" y="5017532"/>
                    <a:ext cx="4296579" cy="120083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dirty="0"/>
                      <a:t>Inner Layer: </a:t>
                    </a:r>
                  </a:p>
                  <a:p>
                    <a:r>
                      <a:rPr lang="en-US" dirty="0"/>
                      <a:t>	Computes  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a14:m>
                    <a:r>
                      <a:rPr lang="en-US" dirty="0"/>
                      <a:t> given 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9D3A06F-7FFC-6F97-9FC7-35B866DFAF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5054" y="5017532"/>
                    <a:ext cx="4296579" cy="12008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8133833-A296-DA82-834E-B6891A316BE0}"/>
                      </a:ext>
                    </a:extLst>
                  </p:cNvPr>
                  <p:cNvSpPr txBox="1"/>
                  <p:nvPr/>
                </p:nvSpPr>
                <p:spPr>
                  <a:xfrm>
                    <a:off x="4255244" y="4207187"/>
                    <a:ext cx="4206628" cy="742263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Outer Layer: </a:t>
                    </a:r>
                    <a:br>
                      <a:rPr lang="en-US" dirty="0">
                        <a:solidFill>
                          <a:schemeClr val="bg1"/>
                        </a:solidFill>
                      </a:rPr>
                    </a:br>
                    <a:r>
                      <a:rPr lang="en-US" dirty="0">
                        <a:solidFill>
                          <a:schemeClr val="bg1"/>
                        </a:solidFill>
                      </a:rPr>
                      <a:t>	Updates  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a14:m>
                    <a:r>
                      <a:rPr lang="en-US" dirty="0">
                        <a:solidFill>
                          <a:schemeClr val="bg1"/>
                        </a:solidFill>
                      </a:rPr>
                      <a:t> given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8133833-A296-DA82-834E-B6891A316B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5244" y="4207187"/>
                    <a:ext cx="4206628" cy="7422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59" t="-4959" b="-826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44494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D4FD-84EB-BFD9-0140-C04A5357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16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06D8E-436B-4B59-46FE-0D875AA2592F}"/>
              </a:ext>
            </a:extLst>
          </p:cNvPr>
          <p:cNvSpPr txBox="1"/>
          <p:nvPr/>
        </p:nvSpPr>
        <p:spPr>
          <a:xfrm>
            <a:off x="373780" y="470169"/>
            <a:ext cx="6420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Inner Layer – Inference in GBS</a:t>
            </a:r>
            <a:endParaRPr lang="he-IL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D3741E-F09C-D143-8896-9AAF4473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493" y="2408385"/>
            <a:ext cx="3115110" cy="600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3ACB8B-85CB-01D3-9D42-4E19D603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598" y="3194133"/>
            <a:ext cx="5887272" cy="638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3497BD-22BD-9196-5952-21057667A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76" y="1207546"/>
            <a:ext cx="4255147" cy="1200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4A86E4-721B-1267-8C12-844E0419E4D4}"/>
                  </a:ext>
                </a:extLst>
              </p:cNvPr>
              <p:cNvSpPr txBox="1"/>
              <p:nvPr/>
            </p:nvSpPr>
            <p:spPr>
              <a:xfrm>
                <a:off x="561860" y="1688312"/>
                <a:ext cx="4419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we need to infer in the future: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4A86E4-721B-1267-8C12-844E0419E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60" y="1688312"/>
                <a:ext cx="4419864" cy="369332"/>
              </a:xfrm>
              <a:prstGeom prst="rect">
                <a:avLst/>
              </a:prstGeom>
              <a:blipFill>
                <a:blip r:embed="rId6"/>
                <a:stretch>
                  <a:fillRect l="-1103" t="-9836" r="-55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845F06-AC5A-088A-F4B8-8FEEC801E1C6}"/>
                  </a:ext>
                </a:extLst>
              </p:cNvPr>
              <p:cNvSpPr txBox="1"/>
              <p:nvPr/>
            </p:nvSpPr>
            <p:spPr>
              <a:xfrm>
                <a:off x="373780" y="4291263"/>
                <a:ext cx="10676138" cy="96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Complications Arise: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Unknown if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will be obtained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Even if we have an observation we cannot know a-priori what the future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will be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845F06-AC5A-088A-F4B8-8FEEC801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80" y="4291263"/>
                <a:ext cx="10676138" cy="967957"/>
              </a:xfrm>
              <a:prstGeom prst="rect">
                <a:avLst/>
              </a:prstGeom>
              <a:blipFill>
                <a:blip r:embed="rId7"/>
                <a:stretch>
                  <a:fillRect l="-457" t="-3774" b="-6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42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D4FD-84EB-BFD9-0140-C04A5357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17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06D8E-436B-4B59-46FE-0D875AA2592F}"/>
              </a:ext>
            </a:extLst>
          </p:cNvPr>
          <p:cNvSpPr txBox="1"/>
          <p:nvPr/>
        </p:nvSpPr>
        <p:spPr>
          <a:xfrm>
            <a:off x="373780" y="470169"/>
            <a:ext cx="6420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Inner Layer – Inference in GBS</a:t>
            </a:r>
            <a:endParaRPr lang="he-IL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3497BD-22BD-9196-5952-21057667A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976" y="1207546"/>
            <a:ext cx="4255147" cy="1200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37720-03F4-CA0B-0F7C-246EABBBF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80" y="1454763"/>
            <a:ext cx="6173061" cy="685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A0BE9-CE88-9FC8-17EA-EB11122CA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95" y="2132426"/>
            <a:ext cx="8211671" cy="1384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8DE48A-05E3-036F-F1BD-E7B8C59CA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04" y="5034395"/>
            <a:ext cx="10125592" cy="73768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3281F2-4A6B-C4EF-6293-BFCFB838E1EF}"/>
              </a:ext>
            </a:extLst>
          </p:cNvPr>
          <p:cNvCxnSpPr>
            <a:cxnSpLocks/>
          </p:cNvCxnSpPr>
          <p:nvPr/>
        </p:nvCxnSpPr>
        <p:spPr>
          <a:xfrm>
            <a:off x="5122843" y="3429000"/>
            <a:ext cx="0" cy="13082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76106A-5B18-1D47-4DEB-3347E18AC515}"/>
              </a:ext>
            </a:extLst>
          </p:cNvPr>
          <p:cNvSpPr txBox="1"/>
          <p:nvPr/>
        </p:nvSpPr>
        <p:spPr>
          <a:xfrm>
            <a:off x="5491815" y="3741278"/>
            <a:ext cx="402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Expectation Maximization (*Minka,1998)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4C63D4-8867-ADB4-ECAB-1F0BB3FD77B4}"/>
              </a:ext>
            </a:extLst>
          </p:cNvPr>
          <p:cNvSpPr/>
          <p:nvPr/>
        </p:nvSpPr>
        <p:spPr>
          <a:xfrm>
            <a:off x="3040655" y="5453349"/>
            <a:ext cx="1839817" cy="3525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B5164-01CE-CF7E-E213-9E74B498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18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9025B-AC56-032E-CC4D-5C28AC77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04" y="638665"/>
            <a:ext cx="10125592" cy="737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03AB1-B3B1-F36B-DC27-11E0320E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49" y="2286447"/>
            <a:ext cx="10372725" cy="1704975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4F157212-DFF3-F58D-3C77-03D5275CEFED}"/>
              </a:ext>
            </a:extLst>
          </p:cNvPr>
          <p:cNvSpPr/>
          <p:nvPr/>
        </p:nvSpPr>
        <p:spPr>
          <a:xfrm rot="5400000">
            <a:off x="8056084" y="-1379515"/>
            <a:ext cx="429658" cy="541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6BF30BC-C4C3-CC8E-D11C-5D4C7A2A7A14}"/>
              </a:ext>
            </a:extLst>
          </p:cNvPr>
          <p:cNvSpPr/>
          <p:nvPr/>
        </p:nvSpPr>
        <p:spPr>
          <a:xfrm rot="5400000">
            <a:off x="9695933" y="2291284"/>
            <a:ext cx="429658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E61E11-310E-A700-62C7-6909DDF0A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004" y="5008426"/>
            <a:ext cx="9820792" cy="1006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B8D6A3-D4BF-5117-0510-DF151D971EAA}"/>
              </a:ext>
            </a:extLst>
          </p:cNvPr>
          <p:cNvSpPr txBox="1"/>
          <p:nvPr/>
        </p:nvSpPr>
        <p:spPr>
          <a:xfrm>
            <a:off x="6067911" y="3806756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Motion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F3E0B-E88F-5125-E2BA-A97745D87A65}"/>
              </a:ext>
            </a:extLst>
          </p:cNvPr>
          <p:cNvSpPr txBox="1"/>
          <p:nvPr/>
        </p:nvSpPr>
        <p:spPr>
          <a:xfrm>
            <a:off x="9093591" y="3842381"/>
            <a:ext cx="190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Observation</a:t>
            </a:r>
            <a:r>
              <a:rPr lang="en-US" sz="1600" dirty="0">
                <a:solidFill>
                  <a:srgbClr val="0070C0"/>
                </a:solidFill>
              </a:rPr>
              <a:t>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6F1BC-CE77-B8F7-EBA0-9C9DD7689CA9}"/>
              </a:ext>
            </a:extLst>
          </p:cNvPr>
          <p:cNvSpPr txBox="1"/>
          <p:nvPr/>
        </p:nvSpPr>
        <p:spPr>
          <a:xfrm>
            <a:off x="3377959" y="380675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EBE35-81CF-2E69-4763-92CEA507539A}"/>
              </a:ext>
            </a:extLst>
          </p:cNvPr>
          <p:cNvSpPr txBox="1"/>
          <p:nvPr/>
        </p:nvSpPr>
        <p:spPr>
          <a:xfrm>
            <a:off x="4412760" y="613133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Conditioning</a:t>
            </a:r>
          </a:p>
        </p:txBody>
      </p:sp>
    </p:spTree>
    <p:extLst>
      <p:ext uri="{BB962C8B-B14F-4D97-AF65-F5344CB8AC3E}">
        <p14:creationId xmlns:p14="http://schemas.microsoft.com/office/powerpoint/2010/main" val="27393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2AB8-5787-C973-1B26-00A2E2B6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19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D4B6F-1D95-40FC-4634-EF993AA9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34" y="387647"/>
            <a:ext cx="8435247" cy="1790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3B616-CE15-6599-7351-6E0E3F062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41" y="2740388"/>
            <a:ext cx="4505325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90DC9-EE6A-513F-2DAD-FA29BD7B1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3654790"/>
            <a:ext cx="102298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4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FFBE-27B6-4E9E-A95F-40B83CEE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673F3-943C-896C-6CE7-7E504ADCF20D}"/>
              </a:ext>
            </a:extLst>
          </p:cNvPr>
          <p:cNvSpPr txBox="1"/>
          <p:nvPr/>
        </p:nvSpPr>
        <p:spPr>
          <a:xfrm>
            <a:off x="286720" y="181957"/>
            <a:ext cx="6433569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u="sng" dirty="0"/>
              <a:t>Problem Statement</a:t>
            </a:r>
          </a:p>
          <a:p>
            <a:r>
              <a:rPr lang="en-US" sz="2400" dirty="0"/>
              <a:t>Formulate a general strategy to accomplish common tasks in robotics in the following setting: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prior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Continuous Domain (as opposed to discrete)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trike="sngStrike" dirty="0"/>
              <a:t>Maximum Likelihood Observations</a:t>
            </a:r>
          </a:p>
          <a:p>
            <a:endParaRPr lang="en-US" sz="2400" dirty="0"/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2A08B1C3-8A60-FA6C-15E1-6CD82F8A5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73" b="5916"/>
          <a:stretch/>
        </p:blipFill>
        <p:spPr>
          <a:xfrm>
            <a:off x="1556839" y="4473585"/>
            <a:ext cx="3694253" cy="166823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A359627-2E7E-D3A0-E86B-B71A277B6E58}"/>
              </a:ext>
            </a:extLst>
          </p:cNvPr>
          <p:cNvGrpSpPr/>
          <p:nvPr/>
        </p:nvGrpSpPr>
        <p:grpSpPr>
          <a:xfrm>
            <a:off x="7820940" y="1033100"/>
            <a:ext cx="2929767" cy="2395900"/>
            <a:chOff x="7072314" y="529351"/>
            <a:chExt cx="2133600" cy="17448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17B0FE-6944-3394-4959-CB171806D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33" t="14530" r="4690" b="5975"/>
            <a:stretch/>
          </p:blipFill>
          <p:spPr>
            <a:xfrm>
              <a:off x="7072314" y="605928"/>
              <a:ext cx="2133600" cy="1668235"/>
            </a:xfrm>
            <a:prstGeom prst="rect">
              <a:avLst/>
            </a:prstGeom>
          </p:spPr>
        </p:pic>
        <p:sp>
          <p:nvSpPr>
            <p:cNvPr id="22" name="Multiplication Sign 21">
              <a:extLst>
                <a:ext uri="{FF2B5EF4-FFF2-40B4-BE49-F238E27FC236}">
                  <a16:creationId xmlns:a16="http://schemas.microsoft.com/office/drawing/2014/main" id="{2B1C59B4-01FB-FB28-220D-8295C1B90FDF}"/>
                </a:ext>
              </a:extLst>
            </p:cNvPr>
            <p:cNvSpPr/>
            <p:nvPr/>
          </p:nvSpPr>
          <p:spPr>
            <a:xfrm>
              <a:off x="8529637" y="529351"/>
              <a:ext cx="161925" cy="161925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F40F29A-4217-0EFF-1FCE-FF7AA3F64FFD}"/>
              </a:ext>
            </a:extLst>
          </p:cNvPr>
          <p:cNvSpPr txBox="1"/>
          <p:nvPr/>
        </p:nvSpPr>
        <p:spPr>
          <a:xfrm>
            <a:off x="8514169" y="573372"/>
            <a:ext cx="189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Path Planning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7C49B-839C-37C7-F1FD-E50FA2E0A088}"/>
              </a:ext>
            </a:extLst>
          </p:cNvPr>
          <p:cNvSpPr txBox="1"/>
          <p:nvPr/>
        </p:nvSpPr>
        <p:spPr>
          <a:xfrm>
            <a:off x="2371823" y="4011920"/>
            <a:ext cx="2064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 Best View</a:t>
            </a:r>
          </a:p>
        </p:txBody>
      </p:sp>
      <p:pic>
        <p:nvPicPr>
          <p:cNvPr id="33" name="Picture 3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B116F52-84E4-EEF3-0D3C-D930211AE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14" y="4248163"/>
            <a:ext cx="2902189" cy="22907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0619E9-85D1-6BC4-9E71-95B5212CF49F}"/>
              </a:ext>
            </a:extLst>
          </p:cNvPr>
          <p:cNvSpPr txBox="1"/>
          <p:nvPr/>
        </p:nvSpPr>
        <p:spPr>
          <a:xfrm>
            <a:off x="7309020" y="3731554"/>
            <a:ext cx="160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2463786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84E9-49AA-9186-A695-E608E18F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20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C8AEB-B700-9F81-061E-582F6088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3" y="4001361"/>
            <a:ext cx="7561820" cy="2106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3F83E-12B5-5740-7943-6EE36548F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04" y="638665"/>
            <a:ext cx="10125592" cy="737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FBF667-32E0-CD68-14D3-25C7F3D6A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86" y="2075410"/>
            <a:ext cx="8435247" cy="17909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AB3EF1-2C48-47E2-91D4-D7E4ED97166C}"/>
              </a:ext>
            </a:extLst>
          </p:cNvPr>
          <p:cNvSpPr txBox="1"/>
          <p:nvPr/>
        </p:nvSpPr>
        <p:spPr>
          <a:xfrm>
            <a:off x="4715219" y="6219335"/>
            <a:ext cx="323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Also serves as 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09683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60EC1-36E0-1702-FBB6-5433D82E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21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4E052-2C99-C7D2-09B6-4D9260E4C574}"/>
              </a:ext>
            </a:extLst>
          </p:cNvPr>
          <p:cNvSpPr txBox="1"/>
          <p:nvPr/>
        </p:nvSpPr>
        <p:spPr>
          <a:xfrm>
            <a:off x="373780" y="470169"/>
            <a:ext cx="837325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A specific Family of Objective Functions</a:t>
            </a:r>
            <a:endParaRPr lang="he-IL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51C63-D6DE-BD2E-DE02-C3B6C739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751" y="1178055"/>
            <a:ext cx="3569465" cy="2193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A614B-CC29-D32C-F9F2-42105F9F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84" y="1353888"/>
            <a:ext cx="8053379" cy="920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325ED6-6A6F-61B3-A348-1DB91DDB7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01" y="2828925"/>
            <a:ext cx="7905750" cy="60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76FF34-792B-FB47-15FD-82405C6C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01" y="3925477"/>
            <a:ext cx="87820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75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60EC1-36E0-1702-FBB6-5433D82E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22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4E052-2C99-C7D2-09B6-4D9260E4C574}"/>
              </a:ext>
            </a:extLst>
          </p:cNvPr>
          <p:cNvSpPr txBox="1"/>
          <p:nvPr/>
        </p:nvSpPr>
        <p:spPr>
          <a:xfrm>
            <a:off x="373780" y="470169"/>
            <a:ext cx="837325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A specific Family of Objective Functions</a:t>
            </a:r>
            <a:endParaRPr lang="he-IL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A614B-CC29-D32C-F9F2-42105F9F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19" y="1345962"/>
            <a:ext cx="8053379" cy="920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342B8-7D84-C216-2FD2-D66A931E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19459"/>
            <a:ext cx="9334500" cy="285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6B115-7ED6-0EDF-8623-BD30E395F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80" y="2404292"/>
            <a:ext cx="10825843" cy="1077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3DFA51-33E9-F46E-EBBF-AD90C6E85D69}"/>
              </a:ext>
            </a:extLst>
          </p:cNvPr>
          <p:cNvSpPr txBox="1"/>
          <p:nvPr/>
        </p:nvSpPr>
        <p:spPr>
          <a:xfrm>
            <a:off x="5323008" y="5142706"/>
            <a:ext cx="435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Falls under Maximum Likelihood assumption</a:t>
            </a:r>
          </a:p>
        </p:txBody>
      </p:sp>
    </p:spTree>
    <p:extLst>
      <p:ext uri="{BB962C8B-B14F-4D97-AF65-F5344CB8AC3E}">
        <p14:creationId xmlns:p14="http://schemas.microsoft.com/office/powerpoint/2010/main" val="765500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40A84-CB4B-2621-A8EB-01C39060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23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4EBC9-138A-13F6-CB13-B5C206193A3C}"/>
              </a:ext>
            </a:extLst>
          </p:cNvPr>
          <p:cNvSpPr txBox="1"/>
          <p:nvPr/>
        </p:nvSpPr>
        <p:spPr>
          <a:xfrm>
            <a:off x="373780" y="470169"/>
            <a:ext cx="837325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A specific Family of Objective Functions</a:t>
            </a:r>
            <a:endParaRPr lang="he-IL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30A7B4-B9C6-2EAE-3519-DCA54ED5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637"/>
            <a:ext cx="12192000" cy="552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1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40A84-CB4B-2621-A8EB-01C39060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24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4EBC9-138A-13F6-CB13-B5C206193A3C}"/>
              </a:ext>
            </a:extLst>
          </p:cNvPr>
          <p:cNvSpPr txBox="1"/>
          <p:nvPr/>
        </p:nvSpPr>
        <p:spPr>
          <a:xfrm>
            <a:off x="373780" y="470169"/>
            <a:ext cx="837325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A specific Family of Objective Functions</a:t>
            </a:r>
            <a:endParaRPr lang="he-IL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9F4CB-DC5F-F1FA-9893-BAE59000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62" y="1600199"/>
            <a:ext cx="1114425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D23D55-915C-2880-F55C-96C5DB55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07" y="4817163"/>
            <a:ext cx="3505200" cy="104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1D67B-DA62-40DD-8042-1464D4779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282" y="4714875"/>
            <a:ext cx="4962525" cy="10858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35AF50-6173-0794-F577-A55E924BB135}"/>
              </a:ext>
            </a:extLst>
          </p:cNvPr>
          <p:cNvCxnSpPr>
            <a:endCxn id="10" idx="1"/>
          </p:cNvCxnSpPr>
          <p:nvPr/>
        </p:nvCxnSpPr>
        <p:spPr>
          <a:xfrm>
            <a:off x="4910193" y="5257800"/>
            <a:ext cx="169808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7C52E-0C2A-2FF2-E2FE-0134B3F3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25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0A5DE-D6DA-2F6A-7F2F-71A7D038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36" y="553597"/>
            <a:ext cx="6485271" cy="5552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ADE91-366B-5CCB-6D95-76A57FC2AC0D}"/>
              </a:ext>
            </a:extLst>
          </p:cNvPr>
          <p:cNvSpPr txBox="1"/>
          <p:nvPr/>
        </p:nvSpPr>
        <p:spPr>
          <a:xfrm>
            <a:off x="969485" y="1013552"/>
            <a:ext cx="352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approach to choose alpha can result in oscillator behavior.</a:t>
            </a:r>
          </a:p>
        </p:txBody>
      </p:sp>
    </p:spTree>
    <p:extLst>
      <p:ext uri="{BB962C8B-B14F-4D97-AF65-F5344CB8AC3E}">
        <p14:creationId xmlns:p14="http://schemas.microsoft.com/office/powerpoint/2010/main" val="4048362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0E74F-D227-E68F-4DB3-F85FAEC6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26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5056A-830E-907E-78D9-C16D3EF991F5}"/>
              </a:ext>
            </a:extLst>
          </p:cNvPr>
          <p:cNvSpPr txBox="1"/>
          <p:nvPr/>
        </p:nvSpPr>
        <p:spPr>
          <a:xfrm>
            <a:off x="373780" y="470169"/>
            <a:ext cx="519469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</a:t>
            </a:r>
            <a:endParaRPr lang="he-IL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5140F-115A-F52D-CB80-CB954CD0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3" y="1541175"/>
            <a:ext cx="9227545" cy="3442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5CE3C-3C3A-2EE1-4F19-71B5BAA4DFA5}"/>
              </a:ext>
            </a:extLst>
          </p:cNvPr>
          <p:cNvSpPr txBox="1"/>
          <p:nvPr/>
        </p:nvSpPr>
        <p:spPr>
          <a:xfrm>
            <a:off x="1145753" y="4759287"/>
            <a:ext cx="36615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Study (Uniform)</a:t>
            </a:r>
          </a:p>
          <a:p>
            <a:endParaRPr lang="en-US" dirty="0"/>
          </a:p>
          <a:p>
            <a:r>
              <a:rPr lang="en-US" dirty="0"/>
              <a:t>Different Planning Horizons (clusters)</a:t>
            </a:r>
          </a:p>
          <a:p>
            <a:endParaRPr lang="en-US" dirty="0"/>
          </a:p>
          <a:p>
            <a:r>
              <a:rPr lang="en-US" dirty="0"/>
              <a:t>Additional Scenarios</a:t>
            </a:r>
          </a:p>
        </p:txBody>
      </p:sp>
    </p:spTree>
    <p:extLst>
      <p:ext uri="{BB962C8B-B14F-4D97-AF65-F5344CB8AC3E}">
        <p14:creationId xmlns:p14="http://schemas.microsoft.com/office/powerpoint/2010/main" val="22211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F252D-77BF-93A1-D18B-0FB8784A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27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76FA0-4C37-61E7-66C7-05A0BB821C64}"/>
              </a:ext>
            </a:extLst>
          </p:cNvPr>
          <p:cNvSpPr txBox="1"/>
          <p:nvPr/>
        </p:nvSpPr>
        <p:spPr>
          <a:xfrm>
            <a:off x="406831" y="183731"/>
            <a:ext cx="898169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 – Statistical Study</a:t>
            </a:r>
            <a:endParaRPr lang="he-IL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04668-7643-0878-B827-D67087B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228725"/>
            <a:ext cx="96774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7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F252D-77BF-93A1-D18B-0FB8784A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28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76FA0-4C37-61E7-66C7-05A0BB821C64}"/>
              </a:ext>
            </a:extLst>
          </p:cNvPr>
          <p:cNvSpPr txBox="1"/>
          <p:nvPr/>
        </p:nvSpPr>
        <p:spPr>
          <a:xfrm>
            <a:off x="406831" y="183731"/>
            <a:ext cx="884902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 – Horizon Length</a:t>
            </a:r>
            <a:endParaRPr lang="he-IL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33B6C-F25C-6BF8-E32D-FC292E93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003" y="880725"/>
            <a:ext cx="6797980" cy="2583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FE3B70-AA82-4A0F-CBB3-33EDD6842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383" y="3515020"/>
            <a:ext cx="7004088" cy="315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99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79857-BC95-43F6-119D-041B9BC2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29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B560B-ADBB-BC24-2021-015023626799}"/>
              </a:ext>
            </a:extLst>
          </p:cNvPr>
          <p:cNvSpPr txBox="1"/>
          <p:nvPr/>
        </p:nvSpPr>
        <p:spPr>
          <a:xfrm>
            <a:off x="406831" y="183731"/>
            <a:ext cx="9995429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 – Method Comparison</a:t>
            </a:r>
            <a:endParaRPr lang="he-IL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4DFCF-9591-1DA9-BBAD-1F159C3F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48" y="2917824"/>
            <a:ext cx="9753600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74414C-A44E-3A12-DC3E-08D0D2A5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01" y="4413249"/>
            <a:ext cx="7210425" cy="89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787E5-701A-E506-D0A0-93E672222284}"/>
              </a:ext>
            </a:extLst>
          </p:cNvPr>
          <p:cNvSpPr txBox="1"/>
          <p:nvPr/>
        </p:nvSpPr>
        <p:spPr>
          <a:xfrm>
            <a:off x="1322024" y="5563518"/>
            <a:ext cx="21657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Discrete Planning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7AE3D-1655-B6B6-3C4D-8E26AF931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85" y="1146536"/>
            <a:ext cx="94583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04ED5-1641-597E-467B-0690569F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4507E-B765-2F67-7601-B2BF8AD02556}"/>
              </a:ext>
            </a:extLst>
          </p:cNvPr>
          <p:cNvSpPr txBox="1"/>
          <p:nvPr/>
        </p:nvSpPr>
        <p:spPr>
          <a:xfrm>
            <a:off x="404870" y="497591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/>
              <a:t>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Predictive Controller </a:t>
            </a:r>
          </a:p>
        </p:txBody>
      </p:sp>
      <p:pic>
        <p:nvPicPr>
          <p:cNvPr id="7" name="Picture 6" descr="A picture containing text, laser&#10;&#10;Description automatically generated">
            <a:extLst>
              <a:ext uri="{FF2B5EF4-FFF2-40B4-BE49-F238E27FC236}">
                <a16:creationId xmlns:a16="http://schemas.microsoft.com/office/drawing/2014/main" id="{4953CA26-1F1D-A7C6-8B1B-405B4EF75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36" y="589988"/>
            <a:ext cx="4182737" cy="2321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EF93A-BB7A-3EC8-595E-0A413ED7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29" y="3946593"/>
            <a:ext cx="6815176" cy="2605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4FC8F1-53EC-769B-B78F-08467D36D5A6}"/>
              </a:ext>
            </a:extLst>
          </p:cNvPr>
          <p:cNvSpPr txBox="1"/>
          <p:nvPr/>
        </p:nvSpPr>
        <p:spPr>
          <a:xfrm>
            <a:off x="1855672" y="3286302"/>
            <a:ext cx="424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 with the Estimation in mind</a:t>
            </a:r>
          </a:p>
        </p:txBody>
      </p:sp>
    </p:spTree>
    <p:extLst>
      <p:ext uri="{BB962C8B-B14F-4D97-AF65-F5344CB8AC3E}">
        <p14:creationId xmlns:p14="http://schemas.microsoft.com/office/powerpoint/2010/main" val="3914799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4ED71-2746-3383-4E9A-E9D20AEF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30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2B39-51B5-DDCE-FF14-ABF04E06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04" y="1075371"/>
            <a:ext cx="7408124" cy="5059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3F6658-5C31-5BF8-6296-4EC1E8B399A1}"/>
              </a:ext>
            </a:extLst>
          </p:cNvPr>
          <p:cNvSpPr txBox="1"/>
          <p:nvPr/>
        </p:nvSpPr>
        <p:spPr>
          <a:xfrm>
            <a:off x="406831" y="183731"/>
            <a:ext cx="732482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 - Uniform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384081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8C56D-710C-A571-E7F8-B23775C6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31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E731B-6319-6E3B-4AEB-C019C6F7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92" y="1172642"/>
            <a:ext cx="8200016" cy="5548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3542B-13DF-5AD9-45CA-08D658E4F080}"/>
              </a:ext>
            </a:extLst>
          </p:cNvPr>
          <p:cNvSpPr txBox="1"/>
          <p:nvPr/>
        </p:nvSpPr>
        <p:spPr>
          <a:xfrm>
            <a:off x="406831" y="183731"/>
            <a:ext cx="6705618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 - Oasis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2758154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534A5-C1B5-FAE8-B2AD-E673263F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32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793F8-CDDC-1EA0-332B-8422BDC6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7" y="1020208"/>
            <a:ext cx="8083512" cy="5518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50A37-6EB1-F982-4AD7-394BD18A2C3D}"/>
              </a:ext>
            </a:extLst>
          </p:cNvPr>
          <p:cNvSpPr txBox="1"/>
          <p:nvPr/>
        </p:nvSpPr>
        <p:spPr>
          <a:xfrm>
            <a:off x="406831" y="183731"/>
            <a:ext cx="724980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Experimental Evaluation - Clusters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283776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2660D-6E33-403F-D99A-84D2EC7E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33</a:t>
            </a:fld>
            <a:endParaRPr lang="en-IL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EB63BDB-98B0-6BAC-D4DB-844AA8DE8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47" y="127000"/>
            <a:ext cx="8305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02AC3-6C9B-AEF8-0499-200E2503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34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0B17B-0DCB-16B9-1C38-9EACF299FCC5}"/>
              </a:ext>
            </a:extLst>
          </p:cNvPr>
          <p:cNvSpPr txBox="1"/>
          <p:nvPr/>
        </p:nvSpPr>
        <p:spPr>
          <a:xfrm>
            <a:off x="406831" y="183731"/>
            <a:ext cx="77886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Deliberation and Possible Extensions</a:t>
            </a:r>
            <a:endParaRPr lang="he-IL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93A394-AE73-C264-90D0-7742F765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480" y="1075442"/>
            <a:ext cx="3902898" cy="283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FDDCB-5581-20F1-D7D7-67826B12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47" y="3205162"/>
            <a:ext cx="3733800" cy="447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0394D7-877B-2B74-7AF2-4FA970C7E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661" y="3912387"/>
            <a:ext cx="2919665" cy="23451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2FF243-6700-697B-A6E3-688037B8A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116444"/>
            <a:ext cx="5372100" cy="5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2B18D-9643-D879-BA03-015DB0DE1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47" y="2198903"/>
            <a:ext cx="60674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47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02AC3-6C9B-AEF8-0499-200E2503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35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0B17B-0DCB-16B9-1C38-9EACF299FCC5}"/>
              </a:ext>
            </a:extLst>
          </p:cNvPr>
          <p:cNvSpPr txBox="1"/>
          <p:nvPr/>
        </p:nvSpPr>
        <p:spPr>
          <a:xfrm>
            <a:off x="406831" y="183731"/>
            <a:ext cx="77886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Deliberation and Possible Extensions</a:t>
            </a:r>
            <a:endParaRPr lang="he-IL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79777-6497-D24A-DC9F-BA5BA3B7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041" y="1066398"/>
            <a:ext cx="8420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4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02AC3-6C9B-AEF8-0499-200E2503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36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0B17B-0DCB-16B9-1C38-9EACF299FCC5}"/>
              </a:ext>
            </a:extLst>
          </p:cNvPr>
          <p:cNvSpPr txBox="1"/>
          <p:nvPr/>
        </p:nvSpPr>
        <p:spPr>
          <a:xfrm>
            <a:off x="406831" y="183731"/>
            <a:ext cx="77886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Deliberation and Possible Extensions</a:t>
            </a:r>
            <a:endParaRPr lang="he-IL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961FC-8395-63D3-2541-104FEEDF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6" y="1251677"/>
            <a:ext cx="9848850" cy="2724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4996B-5823-EC84-D947-1FEBF198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390" y="4335887"/>
            <a:ext cx="9086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19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02AC3-6C9B-AEF8-0499-200E2503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37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0B17B-0DCB-16B9-1C38-9EACF299FCC5}"/>
              </a:ext>
            </a:extLst>
          </p:cNvPr>
          <p:cNvSpPr txBox="1"/>
          <p:nvPr/>
        </p:nvSpPr>
        <p:spPr>
          <a:xfrm>
            <a:off x="406831" y="183731"/>
            <a:ext cx="77886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Deliberation and Possible Extensions</a:t>
            </a:r>
            <a:endParaRPr lang="he-IL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D0E7D-8930-0909-CD31-C44995F7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33525"/>
            <a:ext cx="98298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6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FFBE-27B6-4E9E-A95F-40B83CEE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E954C-7EA3-FDB7-835C-38366084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96" y="655733"/>
            <a:ext cx="4592658" cy="2821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673F3-943C-896C-6CE7-7E504ADCF20D}"/>
              </a:ext>
            </a:extLst>
          </p:cNvPr>
          <p:cNvSpPr txBox="1"/>
          <p:nvPr/>
        </p:nvSpPr>
        <p:spPr>
          <a:xfrm>
            <a:off x="647699" y="655732"/>
            <a:ext cx="6284560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u="sng" dirty="0"/>
              <a:t>Motivating Example Used:</a:t>
            </a:r>
          </a:p>
          <a:p>
            <a:r>
              <a:rPr lang="en-US" sz="3200" dirty="0"/>
              <a:t>UAV flies over an unknown region with a camera looking downwards.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Its goal is to reach pre-specified goal positions while preserving an acceptable localization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263098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8A116-C760-F1F5-CEBC-9CDDE46C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5</a:t>
            </a:fld>
            <a:endParaRPr lang="en-IL"/>
          </a:p>
        </p:txBody>
      </p:sp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F0199992-58E2-9682-1717-5D10D24024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923" y="917394"/>
            <a:ext cx="8930154" cy="502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BFB90-B476-9C9D-DD61-982BAD3C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6</a:t>
            </a:fld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03AC1-B835-9631-1F14-B3BCCFCE1CA1}"/>
              </a:ext>
            </a:extLst>
          </p:cNvPr>
          <p:cNvSpPr txBox="1"/>
          <p:nvPr/>
        </p:nvSpPr>
        <p:spPr>
          <a:xfrm>
            <a:off x="373780" y="145315"/>
            <a:ext cx="629922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Plan with Estimation in Mind:</a:t>
            </a:r>
            <a:endParaRPr lang="he-IL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1E9F5-7FD9-5C63-CF9D-7A52976E80B0}"/>
              </a:ext>
            </a:extLst>
          </p:cNvPr>
          <p:cNvSpPr txBox="1"/>
          <p:nvPr/>
        </p:nvSpPr>
        <p:spPr>
          <a:xfrm>
            <a:off x="588264" y="945404"/>
            <a:ext cx="757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the environment is unknown, a joint state vector is held: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8B413-F65E-615E-97A1-BA26B942AE6D}"/>
              </a:ext>
            </a:extLst>
          </p:cNvPr>
          <p:cNvGrpSpPr/>
          <p:nvPr/>
        </p:nvGrpSpPr>
        <p:grpSpPr>
          <a:xfrm>
            <a:off x="1870472" y="1511024"/>
            <a:ext cx="3281347" cy="820707"/>
            <a:chOff x="2194556" y="1371223"/>
            <a:chExt cx="3281347" cy="8207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72260F8-4267-A2DE-9AFB-E2C87B037DC1}"/>
                    </a:ext>
                  </a:extLst>
                </p:cNvPr>
                <p:cNvSpPr txBox="1"/>
                <p:nvPr/>
              </p:nvSpPr>
              <p:spPr>
                <a:xfrm>
                  <a:off x="2194556" y="1371223"/>
                  <a:ext cx="31949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72260F8-4267-A2DE-9AFB-E2C87B037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556" y="1371223"/>
                  <a:ext cx="3194914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C3E163-B0BB-7814-063D-8A582E713216}"/>
                </a:ext>
              </a:extLst>
            </p:cNvPr>
            <p:cNvSpPr txBox="1"/>
            <p:nvPr/>
          </p:nvSpPr>
          <p:spPr>
            <a:xfrm>
              <a:off x="2903023" y="1799684"/>
              <a:ext cx="1338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robot poses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94E73-97D5-D01F-F86E-A30A23B28434}"/>
                </a:ext>
              </a:extLst>
            </p:cNvPr>
            <p:cNvSpPr txBox="1"/>
            <p:nvPr/>
          </p:nvSpPr>
          <p:spPr>
            <a:xfrm>
              <a:off x="4317124" y="1822598"/>
              <a:ext cx="1158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landmarks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D79C2C-458F-8009-48C1-FD2E6F7CD1B3}"/>
              </a:ext>
            </a:extLst>
          </p:cNvPr>
          <p:cNvSpPr txBox="1"/>
          <p:nvPr/>
        </p:nvSpPr>
        <p:spPr>
          <a:xfrm>
            <a:off x="588262" y="2690773"/>
            <a:ext cx="4834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Estimation over the joint probability: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C17326-380C-FF67-EC66-DD5FB12850CA}"/>
                  </a:ext>
                </a:extLst>
              </p:cNvPr>
              <p:cNvSpPr txBox="1"/>
              <p:nvPr/>
            </p:nvSpPr>
            <p:spPr>
              <a:xfrm>
                <a:off x="588262" y="5650986"/>
                <a:ext cx="3696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C17326-380C-FF67-EC66-DD5FB1285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2" y="5650986"/>
                <a:ext cx="3696973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2DFFCE3F-B582-21D7-62E3-3D3D9A989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702" y="311448"/>
            <a:ext cx="4137298" cy="283213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EE1B71D-A6B5-89B6-E1FC-5501EE837A01}"/>
              </a:ext>
            </a:extLst>
          </p:cNvPr>
          <p:cNvGrpSpPr/>
          <p:nvPr/>
        </p:nvGrpSpPr>
        <p:grpSpPr>
          <a:xfrm>
            <a:off x="588262" y="3143578"/>
            <a:ext cx="9127114" cy="1635512"/>
            <a:chOff x="588262" y="3143578"/>
            <a:chExt cx="9127114" cy="16355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D33C2B6-AE5B-A9EA-D5EC-A2C454A94C00}"/>
                    </a:ext>
                  </a:extLst>
                </p:cNvPr>
                <p:cNvSpPr txBox="1"/>
                <p:nvPr/>
              </p:nvSpPr>
              <p:spPr>
                <a:xfrm>
                  <a:off x="588262" y="3143578"/>
                  <a:ext cx="9127114" cy="16355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𝒵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𝒰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𝑝𝑟𝑖𝑜𝑟𝑠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∏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nary>
                                  <m:naryPr>
                                    <m:chr m:val="∏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dirty="0"/>
                </a:p>
                <a:p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D33C2B6-AE5B-A9EA-D5EC-A2C454A94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262" y="3143578"/>
                  <a:ext cx="9127114" cy="16355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31E22C-8A0C-1A9C-4E32-6AF0F09F2247}"/>
                </a:ext>
              </a:extLst>
            </p:cNvPr>
            <p:cNvSpPr txBox="1"/>
            <p:nvPr/>
          </p:nvSpPr>
          <p:spPr>
            <a:xfrm>
              <a:off x="5303956" y="4356876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Motion model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C6F1F0-91FB-B478-D5FB-5A8BB5AE22D9}"/>
                </a:ext>
              </a:extLst>
            </p:cNvPr>
            <p:cNvSpPr txBox="1"/>
            <p:nvPr/>
          </p:nvSpPr>
          <p:spPr>
            <a:xfrm>
              <a:off x="7413101" y="4359284"/>
              <a:ext cx="1777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Observation model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3276858-84A1-A370-CEF5-C77ACFB6367C}"/>
              </a:ext>
            </a:extLst>
          </p:cNvPr>
          <p:cNvSpPr txBox="1"/>
          <p:nvPr/>
        </p:nvSpPr>
        <p:spPr>
          <a:xfrm>
            <a:off x="588262" y="5027416"/>
            <a:ext cx="921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Architect models such that the posterior can be modeled as a gaussian: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F8B97E-3B1E-AA82-24C5-697E32702434}"/>
              </a:ext>
            </a:extLst>
          </p:cNvPr>
          <p:cNvCxnSpPr>
            <a:cxnSpLocks/>
          </p:cNvCxnSpPr>
          <p:nvPr/>
        </p:nvCxnSpPr>
        <p:spPr>
          <a:xfrm flipH="1" flipV="1">
            <a:off x="3993040" y="5858413"/>
            <a:ext cx="2470318" cy="35002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AF25077-BFDC-6839-D2E4-12149F49A5AE}"/>
              </a:ext>
            </a:extLst>
          </p:cNvPr>
          <p:cNvSpPr txBox="1"/>
          <p:nvPr/>
        </p:nvSpPr>
        <p:spPr>
          <a:xfrm>
            <a:off x="6567320" y="6033426"/>
            <a:ext cx="201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Information Matrix</a:t>
            </a:r>
          </a:p>
        </p:txBody>
      </p:sp>
    </p:spTree>
    <p:extLst>
      <p:ext uri="{BB962C8B-B14F-4D97-AF65-F5344CB8AC3E}">
        <p14:creationId xmlns:p14="http://schemas.microsoft.com/office/powerpoint/2010/main" val="140024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B0E90-BA3A-D1CB-9A6C-30B8AA41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7</a:t>
            </a:fld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79DFD-51F0-0032-B494-2D8AED0C705F}"/>
              </a:ext>
            </a:extLst>
          </p:cNvPr>
          <p:cNvSpPr txBox="1"/>
          <p:nvPr/>
        </p:nvSpPr>
        <p:spPr>
          <a:xfrm>
            <a:off x="495759" y="329535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3A5152-9AF6-9AC4-C0AC-09A072294E41}"/>
                  </a:ext>
                </a:extLst>
              </p:cNvPr>
              <p:cNvSpPr txBox="1"/>
              <p:nvPr/>
            </p:nvSpPr>
            <p:spPr>
              <a:xfrm>
                <a:off x="947451" y="1252082"/>
                <a:ext cx="8777980" cy="714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lim>
                      </m:limLow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𝒵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𝒰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3A5152-9AF6-9AC4-C0AC-09A07229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51" y="1252082"/>
                <a:ext cx="8777980" cy="7141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7D4E2F-7346-0C3E-D4BB-04CD96D62B14}"/>
                  </a:ext>
                </a:extLst>
              </p:cNvPr>
              <p:cNvSpPr txBox="1"/>
              <p:nvPr/>
            </p:nvSpPr>
            <p:spPr>
              <a:xfrm>
                <a:off x="2945684" y="2567090"/>
                <a:ext cx="6300632" cy="100046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he-IL" sz="2400" dirty="0"/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7D4E2F-7346-0C3E-D4BB-04CD96D62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684" y="2567090"/>
                <a:ext cx="6300632" cy="1000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2BAC0-3144-D117-6E68-BE43EE670A99}"/>
                  </a:ext>
                </a:extLst>
              </p:cNvPr>
              <p:cNvSpPr txBox="1"/>
              <p:nvPr/>
            </p:nvSpPr>
            <p:spPr>
              <a:xfrm>
                <a:off x="198937" y="4159626"/>
                <a:ext cx="11922366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ℳ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2BAC0-3144-D117-6E68-BE43EE67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7" y="4159626"/>
                <a:ext cx="11922366" cy="1051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069021-F791-DF87-0E41-23EE51C3458C}"/>
              </a:ext>
            </a:extLst>
          </p:cNvPr>
          <p:cNvCxnSpPr/>
          <p:nvPr/>
        </p:nvCxnSpPr>
        <p:spPr>
          <a:xfrm>
            <a:off x="1983035" y="2206128"/>
            <a:ext cx="0" cy="190460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5F129-18E3-AD62-FD42-70A3665CF0BB}"/>
                  </a:ext>
                </a:extLst>
              </p:cNvPr>
              <p:cNvSpPr txBox="1"/>
              <p:nvPr/>
            </p:nvSpPr>
            <p:spPr>
              <a:xfrm>
                <a:off x="198937" y="6086051"/>
                <a:ext cx="3112069" cy="540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𝑅𝑒𝑚𝑖𝑛𝑑𝑒𝑟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5F129-18E3-AD62-FD42-70A3665CF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7" y="6086051"/>
                <a:ext cx="3112069" cy="540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CC8740B-D4DA-0505-053A-55EED8B03960}"/>
              </a:ext>
            </a:extLst>
          </p:cNvPr>
          <p:cNvSpPr txBox="1"/>
          <p:nvPr/>
        </p:nvSpPr>
        <p:spPr>
          <a:xfrm>
            <a:off x="2626526" y="515154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EF8C2-8858-8D70-0956-DDDE68578322}"/>
              </a:ext>
            </a:extLst>
          </p:cNvPr>
          <p:cNvSpPr txBox="1"/>
          <p:nvPr/>
        </p:nvSpPr>
        <p:spPr>
          <a:xfrm>
            <a:off x="5392548" y="515154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Motion 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C0471-D938-92ED-F550-787F0B5ACA5D}"/>
              </a:ext>
            </a:extLst>
          </p:cNvPr>
          <p:cNvSpPr txBox="1"/>
          <p:nvPr/>
        </p:nvSpPr>
        <p:spPr>
          <a:xfrm>
            <a:off x="9149226" y="515154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Observation models</a:t>
            </a:r>
          </a:p>
        </p:txBody>
      </p:sp>
    </p:spTree>
    <p:extLst>
      <p:ext uri="{BB962C8B-B14F-4D97-AF65-F5344CB8AC3E}">
        <p14:creationId xmlns:p14="http://schemas.microsoft.com/office/powerpoint/2010/main" val="250717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BAE09-6F41-14AA-7006-319F4A77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8</a:t>
            </a:fld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7C1A13-612F-322F-C6FA-E71B29AA1A43}"/>
                  </a:ext>
                </a:extLst>
              </p:cNvPr>
              <p:cNvSpPr txBox="1"/>
              <p:nvPr/>
            </p:nvSpPr>
            <p:spPr>
              <a:xfrm>
                <a:off x="134817" y="1087962"/>
                <a:ext cx="11922366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ℳ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>
                                                      <a:latin typeface="Cambria Math" panose="02040503050406030204" pitchFamily="18" charset="0"/>
                                                    </a:rPr>
                                                    <m:t>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7C1A13-612F-322F-C6FA-E71B29AA1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17" y="1087962"/>
                <a:ext cx="11922366" cy="1051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EB7726-9BE7-92D2-7947-13F729CAE2A7}"/>
              </a:ext>
            </a:extLst>
          </p:cNvPr>
          <p:cNvCxnSpPr>
            <a:cxnSpLocks/>
          </p:cNvCxnSpPr>
          <p:nvPr/>
        </p:nvCxnSpPr>
        <p:spPr>
          <a:xfrm>
            <a:off x="4799684" y="3955665"/>
            <a:ext cx="1531345" cy="40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D9387-191D-4D60-8317-444F2EFE6947}"/>
                  </a:ext>
                </a:extLst>
              </p:cNvPr>
              <p:cNvSpPr txBox="1"/>
              <p:nvPr/>
            </p:nvSpPr>
            <p:spPr>
              <a:xfrm>
                <a:off x="391243" y="2836096"/>
                <a:ext cx="6580135" cy="3832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Linearize models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D9387-191D-4D60-8317-444F2EFE6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43" y="2836096"/>
                <a:ext cx="6580135" cy="3832075"/>
              </a:xfrm>
              <a:prstGeom prst="rect">
                <a:avLst/>
              </a:prstGeom>
              <a:blipFill>
                <a:blip r:embed="rId3"/>
                <a:stretch>
                  <a:fillRect l="-1389" t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F21568-9069-06DA-87A2-ACB744D51802}"/>
                  </a:ext>
                </a:extLst>
              </p:cNvPr>
              <p:cNvSpPr txBox="1"/>
              <p:nvPr/>
            </p:nvSpPr>
            <p:spPr>
              <a:xfrm>
                <a:off x="6113442" y="2807082"/>
                <a:ext cx="6097836" cy="2281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F21568-9069-06DA-87A2-ACB744D5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42" y="2807082"/>
                <a:ext cx="6097836" cy="2281650"/>
              </a:xfrm>
              <a:prstGeom prst="rect">
                <a:avLst/>
              </a:prstGeom>
              <a:blipFill>
                <a:blip r:embed="rId4"/>
                <a:stretch>
                  <a:fillRect b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98742C3-8610-90B3-7ED4-927B656F3341}"/>
              </a:ext>
            </a:extLst>
          </p:cNvPr>
          <p:cNvGrpSpPr/>
          <p:nvPr/>
        </p:nvGrpSpPr>
        <p:grpSpPr>
          <a:xfrm rot="20703344">
            <a:off x="9552320" y="5047660"/>
            <a:ext cx="2362070" cy="1417242"/>
            <a:chOff x="607086" y="4798113"/>
            <a:chExt cx="3248665" cy="1949199"/>
          </a:xfrm>
        </p:grpSpPr>
        <p:pic>
          <p:nvPicPr>
            <p:cNvPr id="24" name="Picture 23" descr="A picture containing text, tool&#10;&#10;Description automatically generated">
              <a:extLst>
                <a:ext uri="{FF2B5EF4-FFF2-40B4-BE49-F238E27FC236}">
                  <a16:creationId xmlns:a16="http://schemas.microsoft.com/office/drawing/2014/main" id="{064337F8-4C75-923C-880F-7058268A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86" y="4798113"/>
              <a:ext cx="3248665" cy="194919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1C6297-C8E7-EA31-07C3-1C6064CECE14}"/>
                </a:ext>
              </a:extLst>
            </p:cNvPr>
            <p:cNvSpPr txBox="1"/>
            <p:nvPr/>
          </p:nvSpPr>
          <p:spPr>
            <a:xfrm rot="21060723">
              <a:off x="1196590" y="5321112"/>
              <a:ext cx="2178347" cy="82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Do this until convergence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587FCDD-8BAA-9625-B310-5654B62C82AC}"/>
              </a:ext>
            </a:extLst>
          </p:cNvPr>
          <p:cNvSpPr txBox="1"/>
          <p:nvPr/>
        </p:nvSpPr>
        <p:spPr>
          <a:xfrm>
            <a:off x="432686" y="415884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</p:spTree>
    <p:extLst>
      <p:ext uri="{BB962C8B-B14F-4D97-AF65-F5344CB8AC3E}">
        <p14:creationId xmlns:p14="http://schemas.microsoft.com/office/powerpoint/2010/main" val="348684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C6CF3-A614-250C-95CC-08983777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9</a:t>
            </a:fld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DC0469-88DF-EDB5-1602-7FCAFB93D8BA}"/>
                  </a:ext>
                </a:extLst>
              </p:cNvPr>
              <p:cNvSpPr txBox="1"/>
              <p:nvPr/>
            </p:nvSpPr>
            <p:spPr>
              <a:xfrm>
                <a:off x="2931405" y="1086317"/>
                <a:ext cx="6097836" cy="1017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Α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DC0469-88DF-EDB5-1602-7FCAFB93D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405" y="1086317"/>
                <a:ext cx="6097836" cy="1017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D563D7-66D4-B57D-2AA2-9602307B59E4}"/>
              </a:ext>
            </a:extLst>
          </p:cNvPr>
          <p:cNvSpPr txBox="1"/>
          <p:nvPr/>
        </p:nvSpPr>
        <p:spPr>
          <a:xfrm>
            <a:off x="432686" y="415884"/>
            <a:ext cx="1132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Solving for the posterior distribution via Expectation Maximization: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23AF4-EFC3-EA51-CEF0-A93369D5A5AD}"/>
                  </a:ext>
                </a:extLst>
              </p:cNvPr>
              <p:cNvSpPr txBox="1"/>
              <p:nvPr/>
            </p:nvSpPr>
            <p:spPr>
              <a:xfrm>
                <a:off x="7809548" y="2189498"/>
                <a:ext cx="3320974" cy="2539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23AF4-EFC3-EA51-CEF0-A93369D5A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548" y="2189498"/>
                <a:ext cx="3320974" cy="2539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C9F6B9-904A-280E-A500-6AC3EB728CE6}"/>
                  </a:ext>
                </a:extLst>
              </p:cNvPr>
              <p:cNvSpPr txBox="1"/>
              <p:nvPr/>
            </p:nvSpPr>
            <p:spPr>
              <a:xfrm>
                <a:off x="509490" y="2215496"/>
                <a:ext cx="6882012" cy="3548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</m:e>
                              <m:e/>
                              <m:e/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e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/>
                              <m:e>
                                <m:r>
                                  <a:rPr lang="en-US" sz="2000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sub>
                                    </m:sSub>
                                  </m:e>
                                </m:d>
                              </m:e>
                              <m:e/>
                            </m:mr>
                            <m:mr>
                              <m:e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"/>
                                            <m:endChr m:val="|"/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i="1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i="1">
                                                        <a:highlight>
                                                          <a:srgbClr val="FFFF00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C9F6B9-904A-280E-A500-6AC3EB728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90" y="2215496"/>
                <a:ext cx="6882012" cy="3548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F513BDE-51FF-F9B8-AB0C-7E048E334B81}"/>
              </a:ext>
            </a:extLst>
          </p:cNvPr>
          <p:cNvSpPr txBox="1"/>
          <p:nvPr/>
        </p:nvSpPr>
        <p:spPr>
          <a:xfrm>
            <a:off x="3017620" y="5990305"/>
            <a:ext cx="2273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Whitened Jacobians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9F4A8-3EC3-7A07-4465-00BC5A94EB89}"/>
              </a:ext>
            </a:extLst>
          </p:cNvPr>
          <p:cNvSpPr txBox="1"/>
          <p:nvPr/>
        </p:nvSpPr>
        <p:spPr>
          <a:xfrm>
            <a:off x="8702410" y="4814313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Whitened errors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6304F-1A07-29EA-6091-A92012038A29}"/>
              </a:ext>
            </a:extLst>
          </p:cNvPr>
          <p:cNvSpPr txBox="1"/>
          <p:nvPr/>
        </p:nvSpPr>
        <p:spPr>
          <a:xfrm>
            <a:off x="1529553" y="6329727"/>
            <a:ext cx="524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function of the measurements (at first iteration)</a:t>
            </a:r>
          </a:p>
        </p:txBody>
      </p:sp>
    </p:spTree>
    <p:extLst>
      <p:ext uri="{BB962C8B-B14F-4D97-AF65-F5344CB8AC3E}">
        <p14:creationId xmlns:p14="http://schemas.microsoft.com/office/powerpoint/2010/main" val="358903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899</Words>
  <Application>Microsoft Office PowerPoint</Application>
  <PresentationFormat>Widescreen</PresentationFormat>
  <Paragraphs>190</Paragraphs>
  <Slides>37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Spinner</dc:creator>
  <cp:lastModifiedBy>Alon Spinner</cp:lastModifiedBy>
  <cp:revision>816</cp:revision>
  <dcterms:created xsi:type="dcterms:W3CDTF">2022-01-18T15:50:45Z</dcterms:created>
  <dcterms:modified xsi:type="dcterms:W3CDTF">2022-06-13T09:57:07Z</dcterms:modified>
</cp:coreProperties>
</file>